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Lst>
  <p:sldSz cy="5143500" cx="9144000"/>
  <p:notesSz cx="6858000" cy="9144000"/>
  <p:embeddedFontLst>
    <p:embeddedFont>
      <p:font typeface="Montserrat"/>
      <p:regular r:id="rId30"/>
      <p:bold r:id="rId31"/>
      <p:italic r:id="rId32"/>
      <p:boldItalic r:id="rId33"/>
    </p:embeddedFont>
    <p:embeddedFont>
      <p:font typeface="Lato"/>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ontserrat-bold.fntdata"/><Relationship Id="rId30" Type="http://schemas.openxmlformats.org/officeDocument/2006/relationships/font" Target="fonts/Montserrat-regular.fntdata"/><Relationship Id="rId11" Type="http://schemas.openxmlformats.org/officeDocument/2006/relationships/slide" Target="slides/slide7.xml"/><Relationship Id="rId33" Type="http://schemas.openxmlformats.org/officeDocument/2006/relationships/font" Target="fonts/Montserrat-boldItalic.fntdata"/><Relationship Id="rId10" Type="http://schemas.openxmlformats.org/officeDocument/2006/relationships/slide" Target="slides/slide6.xml"/><Relationship Id="rId32" Type="http://schemas.openxmlformats.org/officeDocument/2006/relationships/font" Target="fonts/Montserrat-italic.fntdata"/><Relationship Id="rId13" Type="http://schemas.openxmlformats.org/officeDocument/2006/relationships/slide" Target="slides/slide9.xml"/><Relationship Id="rId35" Type="http://schemas.openxmlformats.org/officeDocument/2006/relationships/font" Target="fonts/Lato-bold.fntdata"/><Relationship Id="rId12" Type="http://schemas.openxmlformats.org/officeDocument/2006/relationships/slide" Target="slides/slide8.xml"/><Relationship Id="rId34" Type="http://schemas.openxmlformats.org/officeDocument/2006/relationships/font" Target="fonts/Lato-regular.fntdata"/><Relationship Id="rId15" Type="http://schemas.openxmlformats.org/officeDocument/2006/relationships/slide" Target="slides/slide11.xml"/><Relationship Id="rId37" Type="http://schemas.openxmlformats.org/officeDocument/2006/relationships/font" Target="fonts/Lato-boldItalic.fntdata"/><Relationship Id="rId14" Type="http://schemas.openxmlformats.org/officeDocument/2006/relationships/slide" Target="slides/slide10.xml"/><Relationship Id="rId36" Type="http://schemas.openxmlformats.org/officeDocument/2006/relationships/font" Target="fonts/Lato-italic.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ts val="1100"/>
              <a:buChar char="●"/>
              <a:defRPr sz="1100"/>
            </a:lvl1pPr>
            <a:lvl2pPr lvl="1">
              <a:spcBef>
                <a:spcPts val="0"/>
              </a:spcBef>
              <a:buSzPts val="1100"/>
              <a:buChar char="○"/>
              <a:defRPr sz="1100"/>
            </a:lvl2pPr>
            <a:lvl3pPr lvl="2">
              <a:spcBef>
                <a:spcPts val="0"/>
              </a:spcBef>
              <a:buSzPts val="1100"/>
              <a:buChar char="■"/>
              <a:defRPr sz="1100"/>
            </a:lvl3pPr>
            <a:lvl4pPr lvl="3">
              <a:spcBef>
                <a:spcPts val="0"/>
              </a:spcBef>
              <a:buSzPts val="1100"/>
              <a:buChar char="●"/>
              <a:defRPr sz="1100"/>
            </a:lvl4pPr>
            <a:lvl5pPr lvl="4">
              <a:spcBef>
                <a:spcPts val="0"/>
              </a:spcBef>
              <a:buSzPts val="1100"/>
              <a:buChar char="○"/>
              <a:defRPr sz="1100"/>
            </a:lvl5pPr>
            <a:lvl6pPr lvl="5">
              <a:spcBef>
                <a:spcPts val="0"/>
              </a:spcBef>
              <a:buSzPts val="1100"/>
              <a:buChar char="■"/>
              <a:defRPr sz="1100"/>
            </a:lvl6pPr>
            <a:lvl7pPr lvl="6">
              <a:spcBef>
                <a:spcPts val="0"/>
              </a:spcBef>
              <a:buSzPts val="1100"/>
              <a:buChar char="●"/>
              <a:defRPr sz="1100"/>
            </a:lvl7pPr>
            <a:lvl8pPr lvl="7">
              <a:spcBef>
                <a:spcPts val="0"/>
              </a:spcBef>
              <a:buSzPts val="1100"/>
              <a:buChar char="○"/>
              <a:defRPr sz="1100"/>
            </a:lvl8pPr>
            <a:lvl9pPr lvl="8">
              <a:spcBef>
                <a:spcPts val="0"/>
              </a:spcBef>
              <a:buSzPts val="11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Enari/DVA313/issues/87"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Shape 13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132" name="Shape 13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sv"/>
              <a:t>André</a:t>
            </a:r>
          </a:p>
          <a:p>
            <a:pPr indent="0" lvl="0" marL="0">
              <a:spcBef>
                <a:spcPts val="0"/>
              </a:spcBef>
              <a:buNone/>
            </a:pPr>
            <a:r>
              <a:rPr lang="sv"/>
              <a:t>Ok so hi.</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Shape 1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9" name="Shape 19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Shape 2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5" name="Shape 20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Shape 2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3" name="Shape 21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Shape 2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1" name="Shape 22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Shape 2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7" name="Shape 22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304800" lvl="0" marL="457200" rtl="0">
              <a:lnSpc>
                <a:spcPct val="115000"/>
              </a:lnSpc>
              <a:spcBef>
                <a:spcPts val="0"/>
              </a:spcBef>
              <a:spcAft>
                <a:spcPts val="1600"/>
              </a:spcAft>
              <a:buClr>
                <a:srgbClr val="000000"/>
              </a:buClr>
              <a:buSzPts val="1200"/>
              <a:buFont typeface="Lato"/>
              <a:buChar char="●"/>
            </a:pPr>
            <a:r>
              <a:rPr lang="sv" sz="1200">
                <a:latin typeface="Lato"/>
                <a:ea typeface="Lato"/>
                <a:cs typeface="Lato"/>
                <a:sym typeface="Lato"/>
              </a:rPr>
              <a:t>Create backend functionality for pulling artifacts from Teamforge</a:t>
            </a:r>
          </a:p>
          <a:p>
            <a:pPr indent="-304800" lvl="0" marL="457200" rtl="0">
              <a:lnSpc>
                <a:spcPct val="115000"/>
              </a:lnSpc>
              <a:spcBef>
                <a:spcPts val="0"/>
              </a:spcBef>
              <a:spcAft>
                <a:spcPts val="1600"/>
              </a:spcAft>
              <a:buClr>
                <a:srgbClr val="000000"/>
              </a:buClr>
              <a:buSzPts val="1200"/>
              <a:buFont typeface="Lato"/>
              <a:buChar char="●"/>
            </a:pPr>
            <a:r>
              <a:rPr lang="sv" sz="1200">
                <a:latin typeface="Lato"/>
                <a:ea typeface="Lato"/>
                <a:cs typeface="Lato"/>
                <a:sym typeface="Lato"/>
              </a:rPr>
              <a:t>Add TeamForge login</a:t>
            </a:r>
          </a:p>
          <a:p>
            <a:pPr indent="-304800" lvl="0" marL="457200" rtl="0">
              <a:lnSpc>
                <a:spcPct val="115000"/>
              </a:lnSpc>
              <a:spcBef>
                <a:spcPts val="0"/>
              </a:spcBef>
              <a:spcAft>
                <a:spcPts val="1600"/>
              </a:spcAft>
              <a:buClr>
                <a:srgbClr val="000000"/>
              </a:buClr>
              <a:buSzPts val="1200"/>
              <a:buFont typeface="Lato"/>
              <a:buChar char="●"/>
            </a:pPr>
            <a:r>
              <a:rPr lang="sv" sz="1200">
                <a:latin typeface="Lato"/>
                <a:ea typeface="Lato"/>
                <a:cs typeface="Lato"/>
                <a:sym typeface="Lato"/>
                <a:hlinkClick r:id="rId2"/>
              </a:rPr>
              <a:t>Create kanban card</a:t>
            </a:r>
            <a:r>
              <a:rPr lang="sv" sz="1200">
                <a:latin typeface="Lato"/>
                <a:ea typeface="Lato"/>
                <a:cs typeface="Lato"/>
                <a:sym typeface="Lato"/>
              </a:rPr>
              <a:t> with its drag and drop functionality</a:t>
            </a:r>
          </a:p>
          <a:p>
            <a:pPr indent="-304800" lvl="0" marL="457200" rtl="0">
              <a:lnSpc>
                <a:spcPct val="115000"/>
              </a:lnSpc>
              <a:spcBef>
                <a:spcPts val="0"/>
              </a:spcBef>
              <a:spcAft>
                <a:spcPts val="1600"/>
              </a:spcAft>
              <a:buClr>
                <a:srgbClr val="000000"/>
              </a:buClr>
              <a:buSzPts val="1200"/>
              <a:buFont typeface="Lato"/>
              <a:buChar char="●"/>
            </a:pPr>
            <a:r>
              <a:rPr lang="sv" sz="1200">
                <a:latin typeface="Lato"/>
                <a:ea typeface="Lato"/>
                <a:cs typeface="Lato"/>
                <a:sym typeface="Lato"/>
              </a:rPr>
              <a:t>Create necessary migrations of artifacts, projects</a:t>
            </a:r>
          </a:p>
          <a:p>
            <a:pPr indent="-304800" lvl="0" marL="457200" rtl="0">
              <a:lnSpc>
                <a:spcPct val="115000"/>
              </a:lnSpc>
              <a:spcBef>
                <a:spcPts val="0"/>
              </a:spcBef>
              <a:spcAft>
                <a:spcPts val="1600"/>
              </a:spcAft>
              <a:buClr>
                <a:srgbClr val="000000"/>
              </a:buClr>
              <a:buSzPts val="1200"/>
              <a:buFont typeface="Lato"/>
              <a:buChar char="●"/>
            </a:pPr>
            <a:r>
              <a:rPr lang="sv" sz="1200">
                <a:latin typeface="Lato"/>
                <a:ea typeface="Lato"/>
                <a:cs typeface="Lato"/>
                <a:sym typeface="Lato"/>
              </a:rPr>
              <a:t>Validation and error handling</a:t>
            </a:r>
          </a:p>
          <a:p>
            <a:pPr indent="-304800" lvl="0" marL="457200" rtl="0">
              <a:lnSpc>
                <a:spcPct val="115000"/>
              </a:lnSpc>
              <a:spcBef>
                <a:spcPts val="0"/>
              </a:spcBef>
              <a:spcAft>
                <a:spcPts val="1600"/>
              </a:spcAft>
              <a:buClr>
                <a:srgbClr val="000000"/>
              </a:buClr>
              <a:buSzPts val="1200"/>
              <a:buFont typeface="Lato"/>
              <a:buChar char="●"/>
            </a:pPr>
            <a:r>
              <a:rPr lang="sv" sz="1200">
                <a:latin typeface="Lato"/>
                <a:ea typeface="Lato"/>
                <a:cs typeface="Lato"/>
                <a:sym typeface="Lato"/>
              </a:rPr>
              <a:t>Style </a:t>
            </a:r>
          </a:p>
          <a:p>
            <a:pPr indent="-304800" lvl="0" marL="457200" rtl="0">
              <a:lnSpc>
                <a:spcPct val="115000"/>
              </a:lnSpc>
              <a:spcBef>
                <a:spcPts val="0"/>
              </a:spcBef>
              <a:spcAft>
                <a:spcPts val="1600"/>
              </a:spcAft>
              <a:buClr>
                <a:srgbClr val="000000"/>
              </a:buClr>
              <a:buSzPts val="1200"/>
              <a:buFont typeface="Lato"/>
              <a:buChar char="●"/>
            </a:pPr>
            <a:r>
              <a:rPr lang="sv" sz="1200">
                <a:latin typeface="Lato"/>
                <a:ea typeface="Lato"/>
                <a:cs typeface="Lato"/>
                <a:sym typeface="Lato"/>
              </a:rPr>
              <a:t>Testing</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Shape 2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3" name="Shape 23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Shape 2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9" name="Shape 23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Shape 2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7" name="Shape 24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Shape 2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3" name="Shape 25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Shape 2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0" name="Shape 26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Shape 1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9" name="Shape 13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sv"/>
              <a:t>André</a:t>
            </a:r>
          </a:p>
          <a:p>
            <a:pPr indent="0" lvl="0" marL="0">
              <a:spcBef>
                <a:spcPts val="0"/>
              </a:spcBef>
              <a:buNone/>
            </a:pPr>
            <a:r>
              <a:rPr lang="sv"/>
              <a:t>We’re gonna start off with a quick recap of who we are and what project we’re doing.</a:t>
            </a:r>
          </a:p>
          <a:p>
            <a:pPr indent="0" lvl="0" mar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Shape 2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6" name="Shape 26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Shape 2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3" name="Shape 27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Shape 2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1" name="Shape 28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Shape 2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7" name="Shape 28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Shape 2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3" name="Shape 29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Shape 2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0" name="Shape 30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Shape 1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5" name="Shape 14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sv"/>
              <a:t>André</a:t>
            </a:r>
          </a:p>
          <a:p>
            <a:pPr indent="0" lvl="0" marL="0">
              <a:spcBef>
                <a:spcPts val="0"/>
              </a:spcBef>
              <a:buNone/>
            </a:pPr>
            <a:r>
              <a:rPr lang="sv"/>
              <a:t>We’re group one. My name is André, this is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Shape 1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2" name="Shape 15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sv"/>
              <a:t>André</a:t>
            </a:r>
          </a:p>
          <a:p>
            <a:pPr indent="-298450" lvl="0" marL="457200" rtl="0">
              <a:spcBef>
                <a:spcPts val="0"/>
              </a:spcBef>
              <a:spcAft>
                <a:spcPts val="0"/>
              </a:spcAft>
              <a:buSzPts val="1100"/>
              <a:buChar char="-"/>
            </a:pPr>
            <a:r>
              <a:rPr lang="sv"/>
              <a:t>ABB Ports.</a:t>
            </a:r>
          </a:p>
          <a:p>
            <a:pPr indent="-298450" lvl="0" marL="457200" rtl="0">
              <a:spcBef>
                <a:spcPts val="0"/>
              </a:spcBef>
              <a:spcAft>
                <a:spcPts val="0"/>
              </a:spcAft>
              <a:buSzPts val="1100"/>
              <a:buChar char="-"/>
            </a:pPr>
            <a:r>
              <a:rPr lang="sv"/>
              <a:t>Contact person is Christoffer Holmstedt, team lead.</a:t>
            </a:r>
          </a:p>
          <a:p>
            <a:pPr indent="-298450" lvl="0" marL="457200" rtl="0">
              <a:spcBef>
                <a:spcPts val="0"/>
              </a:spcBef>
              <a:spcAft>
                <a:spcPts val="0"/>
              </a:spcAft>
              <a:buSzPts val="1100"/>
              <a:buChar char="-"/>
            </a:pPr>
            <a:r>
              <a:rPr lang="sv"/>
              <a:t>They use Teamforge by CollabNet for keeping track of their issues.</a:t>
            </a:r>
          </a:p>
          <a:p>
            <a:pPr indent="-298450" lvl="0" marL="457200" rtl="0">
              <a:spcBef>
                <a:spcPts val="0"/>
              </a:spcBef>
              <a:spcAft>
                <a:spcPts val="0"/>
              </a:spcAft>
              <a:buSzPts val="1100"/>
              <a:buChar char="-"/>
            </a:pPr>
            <a:r>
              <a:rPr lang="sv"/>
              <a:t>Teamforge has a lot of functionality</a:t>
            </a:r>
          </a:p>
          <a:p>
            <a:pPr indent="-298450" lvl="0" marL="457200" rtl="0">
              <a:spcBef>
                <a:spcPts val="0"/>
              </a:spcBef>
              <a:buSzPts val="1100"/>
              <a:buChar char="-"/>
            </a:pPr>
            <a:r>
              <a:rPr lang="sv"/>
              <a:t>They need a more customizable kanban board.</a:t>
            </a:r>
          </a:p>
          <a:p>
            <a:pPr indent="0" lvl="0" marL="0">
              <a:spcBef>
                <a:spcPts val="0"/>
              </a:spcBef>
              <a:buNone/>
            </a:pPr>
            <a:r>
              <a:t/>
            </a:r>
            <a:endParaRPr/>
          </a:p>
          <a:p>
            <a:pPr indent="0" lvl="0" marL="0">
              <a:spcBef>
                <a:spcPts val="0"/>
              </a:spcBef>
              <a:buNone/>
            </a:pPr>
            <a:r>
              <a:rPr lang="sv"/>
              <a:t>Yeah so our client is ABB Ports.</a:t>
            </a:r>
          </a:p>
          <a:p>
            <a:pPr indent="0" lvl="0" marL="0">
              <a:spcBef>
                <a:spcPts val="0"/>
              </a:spcBef>
              <a:buNone/>
            </a:pPr>
            <a:r>
              <a:rPr lang="sv"/>
              <a:t>And our contact person there is Christoffer Holmstedt, who is working as a team lead.</a:t>
            </a:r>
          </a:p>
          <a:p>
            <a:pPr indent="0" lvl="0" marL="0">
              <a:spcBef>
                <a:spcPts val="0"/>
              </a:spcBef>
              <a:buNone/>
            </a:pPr>
            <a:r>
              <a:rPr lang="sv"/>
              <a:t>Right now, they are using a software called TeamForge by CollabNet.</a:t>
            </a:r>
            <a:br>
              <a:rPr lang="sv"/>
            </a:br>
            <a:r>
              <a:rPr lang="sv"/>
              <a:t>They basically use teamforge as a way of keeping track of everything that need to be done. Kinda like keeping track of all of their issues.</a:t>
            </a:r>
          </a:p>
          <a:p>
            <a:pPr indent="0" lvl="0" marL="0">
              <a:spcBef>
                <a:spcPts val="0"/>
              </a:spcBef>
              <a:buNone/>
            </a:pPr>
            <a:r>
              <a:rPr lang="sv"/>
              <a:t>Now, teamforge already has a lot of functionality and features built in. They already have a kanban board. </a:t>
            </a:r>
          </a:p>
          <a:p>
            <a:pPr indent="0" lvl="0" marL="0">
              <a:spcBef>
                <a:spcPts val="0"/>
              </a:spcBef>
              <a:buNone/>
            </a:pPr>
            <a:r>
              <a:rPr lang="sv"/>
              <a:t>But the thing is, it’s not really good enough for our client. They want a kanban board that’s a bit more customizable. </a:t>
            </a:r>
          </a:p>
          <a:p>
            <a:pPr indent="0" lvl="0" marL="0">
              <a:spcBef>
                <a:spcPts val="0"/>
              </a:spcBef>
              <a:buNone/>
            </a:pPr>
            <a:r>
              <a:rPr lang="sv"/>
              <a:t>They do wanna keep using teamforge for tracking all of their issues.</a:t>
            </a:r>
          </a:p>
          <a:p>
            <a:pPr indent="0" lvl="0" marL="0" rtl="0">
              <a:spcBef>
                <a:spcPts val="0"/>
              </a:spcBef>
              <a:buNone/>
            </a:pPr>
            <a:r>
              <a:rPr lang="sv"/>
              <a:t>But they need a new kanban board.</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Shape 1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9" name="Shape 15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sv"/>
              <a:t>André</a:t>
            </a:r>
          </a:p>
          <a:p>
            <a:pPr indent="-298450" lvl="0" marL="457200" rtl="0">
              <a:spcBef>
                <a:spcPts val="0"/>
              </a:spcBef>
              <a:spcAft>
                <a:spcPts val="0"/>
              </a:spcAft>
              <a:buSzPts val="1100"/>
              <a:buChar char="-"/>
            </a:pPr>
            <a:r>
              <a:rPr lang="sv"/>
              <a:t>Kanban board</a:t>
            </a:r>
          </a:p>
          <a:p>
            <a:pPr indent="-298450" lvl="0" marL="457200" rtl="0">
              <a:spcBef>
                <a:spcPts val="0"/>
              </a:spcBef>
              <a:spcAft>
                <a:spcPts val="0"/>
              </a:spcAft>
              <a:buSzPts val="1100"/>
              <a:buChar char="-"/>
            </a:pPr>
            <a:r>
              <a:rPr lang="sv"/>
              <a:t>Web application</a:t>
            </a:r>
          </a:p>
          <a:p>
            <a:pPr indent="-298450" lvl="0" marL="457200" rtl="0">
              <a:spcBef>
                <a:spcPts val="0"/>
              </a:spcBef>
              <a:spcAft>
                <a:spcPts val="0"/>
              </a:spcAft>
              <a:buSzPts val="1100"/>
              <a:buChar char="-"/>
            </a:pPr>
            <a:r>
              <a:rPr lang="sv"/>
              <a:t>connected with TeamForge</a:t>
            </a:r>
          </a:p>
          <a:p>
            <a:pPr indent="-298450" lvl="0" marL="457200" rtl="0">
              <a:spcBef>
                <a:spcPts val="0"/>
              </a:spcBef>
              <a:spcAft>
                <a:spcPts val="0"/>
              </a:spcAft>
              <a:buSzPts val="1100"/>
              <a:buChar char="-"/>
            </a:pPr>
            <a:r>
              <a:rPr lang="sv"/>
              <a:t>Two user roles admin and normal user</a:t>
            </a:r>
          </a:p>
          <a:p>
            <a:pPr indent="-298450" lvl="0" marL="457200" rtl="0">
              <a:spcBef>
                <a:spcPts val="0"/>
              </a:spcBef>
              <a:spcAft>
                <a:spcPts val="0"/>
              </a:spcAft>
              <a:buSzPts val="1100"/>
              <a:buChar char="-"/>
            </a:pPr>
            <a:r>
              <a:rPr lang="sv"/>
              <a:t>Doing authentication mainly through teamforge</a:t>
            </a:r>
          </a:p>
          <a:p>
            <a:pPr indent="-298450" lvl="0" marL="457200" rtl="0">
              <a:spcBef>
                <a:spcPts val="0"/>
              </a:spcBef>
              <a:buSzPts val="1100"/>
              <a:buChar char="-"/>
            </a:pPr>
            <a:r>
              <a:rPr lang="sv"/>
              <a:t>Application should be available even when teamforge is down.</a:t>
            </a:r>
          </a:p>
          <a:p>
            <a:pPr indent="0" lvl="0" marL="0">
              <a:spcBef>
                <a:spcPts val="0"/>
              </a:spcBef>
              <a:buNone/>
            </a:pPr>
            <a:r>
              <a:t/>
            </a:r>
            <a:endParaRPr/>
          </a:p>
          <a:p>
            <a:pPr indent="0" lvl="0" marL="0">
              <a:spcBef>
                <a:spcPts val="0"/>
              </a:spcBef>
              <a:buNone/>
            </a:pPr>
            <a:r>
              <a:rPr lang="sv"/>
              <a:t>So that’s where we come in. We’re gonna create a kanban board.</a:t>
            </a:r>
          </a:p>
          <a:p>
            <a:pPr indent="0" lvl="0" marL="0">
              <a:spcBef>
                <a:spcPts val="0"/>
              </a:spcBef>
              <a:buNone/>
            </a:pPr>
            <a:r>
              <a:rPr lang="sv"/>
              <a:t>It will be a web application that’s connected to teamforge. </a:t>
            </a:r>
          </a:p>
          <a:p>
            <a:pPr indent="0" lvl="0" marL="0">
              <a:spcBef>
                <a:spcPts val="0"/>
              </a:spcBef>
              <a:buNone/>
            </a:pPr>
            <a:r>
              <a:rPr lang="sv"/>
              <a:t>So they will still enter all of their issues into teamforge, and then import those into our application.</a:t>
            </a:r>
          </a:p>
          <a:p>
            <a:pPr indent="0" lvl="0" marL="0">
              <a:spcBef>
                <a:spcPts val="0"/>
              </a:spcBef>
              <a:buNone/>
            </a:pPr>
            <a:r>
              <a:rPr lang="sv"/>
              <a:t>There will be two different user roles. Admins that does the importing and can customize the board, while normal users can move issues around on the board.</a:t>
            </a:r>
          </a:p>
          <a:p>
            <a:pPr indent="0" lvl="0" marL="0">
              <a:spcBef>
                <a:spcPts val="0"/>
              </a:spcBef>
              <a:buNone/>
            </a:pPr>
            <a:r>
              <a:rPr lang="sv"/>
              <a:t>Now we’ll do authentication mainly thru teamforge. But they also have this requirement that even if teamforge is down, our application should be available. </a:t>
            </a:r>
          </a:p>
          <a:p>
            <a:pPr indent="0" lvl="0" marL="0">
              <a:spcBef>
                <a:spcPts val="0"/>
              </a:spcBef>
              <a:buNone/>
            </a:pPr>
            <a:r>
              <a:rPr lang="sv"/>
              <a:t>So as a backup we’ll have local users as well.</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Shape 1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6" name="Shape 16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sv"/>
              <a:t>André</a:t>
            </a:r>
          </a:p>
          <a:p>
            <a:pPr indent="-298450" lvl="0" marL="457200" rtl="0">
              <a:spcBef>
                <a:spcPts val="0"/>
              </a:spcBef>
              <a:spcAft>
                <a:spcPts val="0"/>
              </a:spcAft>
              <a:buSzPts val="1100"/>
              <a:buChar char="-"/>
            </a:pPr>
            <a:r>
              <a:rPr lang="sv"/>
              <a:t>Basically how our board will look.</a:t>
            </a:r>
          </a:p>
          <a:p>
            <a:pPr indent="-298450" lvl="0" marL="457200" rtl="0">
              <a:spcBef>
                <a:spcPts val="0"/>
              </a:spcBef>
              <a:spcAft>
                <a:spcPts val="0"/>
              </a:spcAft>
              <a:buSzPts val="1100"/>
              <a:buChar char="-"/>
            </a:pPr>
            <a:r>
              <a:rPr lang="sv"/>
              <a:t>Taken from trello and photoshopped.</a:t>
            </a:r>
          </a:p>
          <a:p>
            <a:pPr indent="-298450" lvl="0" marL="457200" rtl="0">
              <a:spcBef>
                <a:spcPts val="0"/>
              </a:spcBef>
              <a:spcAft>
                <a:spcPts val="0"/>
              </a:spcAft>
              <a:buSzPts val="1100"/>
              <a:buChar char="-"/>
            </a:pPr>
            <a:r>
              <a:rPr lang="sv"/>
              <a:t>Issue in teamforge is called an artifact, has title, description and a project assigned to it.</a:t>
            </a:r>
          </a:p>
          <a:p>
            <a:pPr indent="-298450" lvl="0" marL="457200" rtl="0">
              <a:spcBef>
                <a:spcPts val="0"/>
              </a:spcBef>
              <a:spcAft>
                <a:spcPts val="0"/>
              </a:spcAft>
              <a:buSzPts val="1100"/>
              <a:buChar char="-"/>
            </a:pPr>
            <a:r>
              <a:rPr lang="sv"/>
              <a:t>Categories</a:t>
            </a:r>
          </a:p>
          <a:p>
            <a:pPr indent="-298450" lvl="0" marL="457200" rtl="0">
              <a:spcBef>
                <a:spcPts val="0"/>
              </a:spcBef>
              <a:spcAft>
                <a:spcPts val="0"/>
              </a:spcAft>
              <a:buSzPts val="1100"/>
              <a:buChar char="-"/>
            </a:pPr>
            <a:r>
              <a:rPr lang="sv"/>
              <a:t>Parent categories</a:t>
            </a:r>
          </a:p>
          <a:p>
            <a:pPr indent="-298450" lvl="0" marL="457200" rtl="0">
              <a:spcBef>
                <a:spcPts val="0"/>
              </a:spcBef>
              <a:spcAft>
                <a:spcPts val="0"/>
              </a:spcAft>
              <a:buSzPts val="1100"/>
              <a:buChar char="-"/>
            </a:pPr>
            <a:r>
              <a:rPr lang="sv"/>
              <a:t>Swimlanes</a:t>
            </a:r>
          </a:p>
          <a:p>
            <a:pPr indent="-298450" lvl="0" marL="457200" rtl="0">
              <a:spcBef>
                <a:spcPts val="0"/>
              </a:spcBef>
              <a:buSzPts val="1100"/>
              <a:buChar char="-"/>
            </a:pPr>
            <a:r>
              <a:rPr lang="sv"/>
              <a:t>Admin customization of categories, parent categories and swimlanes</a:t>
            </a:r>
          </a:p>
          <a:p>
            <a:pPr indent="0" lvl="0" marL="0">
              <a:spcBef>
                <a:spcPts val="0"/>
              </a:spcBef>
              <a:buNone/>
            </a:pPr>
            <a:r>
              <a:t/>
            </a:r>
            <a:endParaRPr/>
          </a:p>
          <a:p>
            <a:pPr indent="0" lvl="0" marL="0">
              <a:spcBef>
                <a:spcPts val="0"/>
              </a:spcBef>
              <a:buNone/>
            </a:pPr>
            <a:r>
              <a:rPr lang="sv"/>
              <a:t>Now this is almost how the board will look when we’re done. This is not our board, it was taken from a site called trello and </a:t>
            </a:r>
            <a:r>
              <a:rPr lang="sv"/>
              <a:t>photoshopped</a:t>
            </a:r>
            <a:r>
              <a:rPr lang="sv"/>
              <a:t> a bit.</a:t>
            </a:r>
          </a:p>
          <a:p>
            <a:pPr indent="0" lvl="0" marL="0">
              <a:spcBef>
                <a:spcPts val="0"/>
              </a:spcBef>
              <a:buNone/>
            </a:pPr>
            <a:r>
              <a:rPr lang="sv"/>
              <a:t>So in teamforge, every issue that they create is called an artifact. So an artifact has things like a title and a project assigned to it, along with some other stuff.</a:t>
            </a:r>
          </a:p>
          <a:p>
            <a:pPr indent="0" lvl="0" marL="0">
              <a:spcBef>
                <a:spcPts val="0"/>
              </a:spcBef>
              <a:buNone/>
            </a:pPr>
            <a:r>
              <a:rPr lang="sv"/>
              <a:t>An artifact is then </a:t>
            </a:r>
            <a:r>
              <a:rPr lang="sv"/>
              <a:t>represented</a:t>
            </a:r>
            <a:r>
              <a:rPr lang="sv"/>
              <a:t> on the board as a card when they choose to add it.</a:t>
            </a:r>
          </a:p>
          <a:p>
            <a:pPr indent="0" lvl="0" marL="0">
              <a:spcBef>
                <a:spcPts val="0"/>
              </a:spcBef>
              <a:buNone/>
            </a:pPr>
            <a:r>
              <a:rPr lang="sv"/>
              <a:t>We have categories, which are the column. Here we have Backlog, In </a:t>
            </a:r>
            <a:r>
              <a:rPr lang="sv"/>
              <a:t>Progress</a:t>
            </a:r>
            <a:r>
              <a:rPr lang="sv"/>
              <a:t> and Done.</a:t>
            </a:r>
          </a:p>
          <a:p>
            <a:pPr indent="0" lvl="0" marL="0">
              <a:spcBef>
                <a:spcPts val="0"/>
              </a:spcBef>
              <a:buNone/>
            </a:pPr>
            <a:r>
              <a:rPr lang="sv"/>
              <a:t>You will also be able to have something called a parent category. It’s not in the image, but it’s like a category that contains and groups </a:t>
            </a:r>
            <a:r>
              <a:rPr lang="sv"/>
              <a:t>together</a:t>
            </a:r>
            <a:r>
              <a:rPr lang="sv"/>
              <a:t> other categories.</a:t>
            </a:r>
          </a:p>
          <a:p>
            <a:pPr indent="0" lvl="0" marL="0">
              <a:spcBef>
                <a:spcPts val="0"/>
              </a:spcBef>
              <a:buNone/>
            </a:pPr>
            <a:r>
              <a:rPr lang="sv"/>
              <a:t>We also have swimlanes, which is a </a:t>
            </a:r>
            <a:r>
              <a:rPr lang="sv"/>
              <a:t>horizontal</a:t>
            </a:r>
            <a:r>
              <a:rPr lang="sv"/>
              <a:t> grouping, so here we have A, B and C.</a:t>
            </a:r>
          </a:p>
          <a:p>
            <a:pPr indent="0" lvl="0" marL="0">
              <a:spcBef>
                <a:spcPts val="0"/>
              </a:spcBef>
              <a:buNone/>
            </a:pPr>
            <a:r>
              <a:rPr lang="sv"/>
              <a:t>Admins will be able to add, delete and move around both the categories and swimlanes.</a:t>
            </a:r>
          </a:p>
          <a:p>
            <a:pPr indent="0" lvl="0" mar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Shape 1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8" name="Shape 17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sv"/>
              <a:t>André</a:t>
            </a:r>
          </a:p>
          <a:p>
            <a:pPr indent="-298450" lvl="0" marL="457200" rtl="0">
              <a:spcBef>
                <a:spcPts val="0"/>
              </a:spcBef>
              <a:spcAft>
                <a:spcPts val="0"/>
              </a:spcAft>
              <a:buSzPts val="1100"/>
              <a:buChar char="-"/>
            </a:pPr>
            <a:r>
              <a:rPr lang="sv"/>
              <a:t>How artifacts are imported</a:t>
            </a:r>
          </a:p>
          <a:p>
            <a:pPr indent="-298450" lvl="0" marL="457200" rtl="0">
              <a:spcBef>
                <a:spcPts val="0"/>
              </a:spcBef>
              <a:buSzPts val="1100"/>
              <a:buChar char="-"/>
            </a:pPr>
            <a:r>
              <a:rPr lang="sv"/>
              <a:t>Authentication for admins</a:t>
            </a:r>
          </a:p>
          <a:p>
            <a:pPr indent="0" lvl="0" marL="0">
              <a:spcBef>
                <a:spcPts val="0"/>
              </a:spcBef>
              <a:buNone/>
            </a:pPr>
            <a:r>
              <a:t/>
            </a:r>
            <a:endParaRPr/>
          </a:p>
          <a:p>
            <a:pPr indent="0" lvl="0" marL="0">
              <a:spcBef>
                <a:spcPts val="0"/>
              </a:spcBef>
              <a:buNone/>
            </a:pPr>
            <a:r>
              <a:rPr lang="sv"/>
              <a:t>Since the last presentation, we’ve had a meeting with our client</a:t>
            </a:r>
          </a:p>
          <a:p>
            <a:pPr indent="0" lvl="0" marL="0">
              <a:spcBef>
                <a:spcPts val="0"/>
              </a:spcBef>
              <a:buNone/>
            </a:pPr>
            <a:r>
              <a:rPr lang="sv"/>
              <a:t>And we learned that a couple of new things.</a:t>
            </a:r>
          </a:p>
          <a:p>
            <a:pPr indent="0" lvl="0" marL="0">
              <a:spcBef>
                <a:spcPts val="0"/>
              </a:spcBef>
              <a:buNone/>
            </a:pPr>
            <a:r>
              <a:rPr lang="sv"/>
              <a:t>We had a meeting with our contact person Christoffer. And we learned that, when an admin imports new artifacts into our application, they wanna to be able to select them by what project they belong to.</a:t>
            </a:r>
          </a:p>
          <a:p>
            <a:pPr indent="0" lvl="0" marL="0" rtl="0">
              <a:spcBef>
                <a:spcPts val="0"/>
              </a:spcBef>
              <a:buNone/>
            </a:pPr>
            <a:r>
              <a:rPr lang="sv"/>
              <a:t>We also learned that not everyone who is supposed to be an admin in our application, is one in teamforge. This means that we can’t rely </a:t>
            </a:r>
            <a:r>
              <a:rPr lang="sv"/>
              <a:t>entirely</a:t>
            </a:r>
            <a:r>
              <a:rPr lang="sv"/>
              <a:t> on the teamforge user roles. </a:t>
            </a:r>
            <a:r>
              <a:rPr lang="sv"/>
              <a:t>We’ll talk a bit more about that later.</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Shape 1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5" name="Shape 18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Shape 1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1" name="Shape 19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342900" lvl="0" marL="457200" rtl="0">
              <a:lnSpc>
                <a:spcPct val="115000"/>
              </a:lnSpc>
              <a:spcBef>
                <a:spcPts val="0"/>
              </a:spcBef>
              <a:spcAft>
                <a:spcPts val="1600"/>
              </a:spcAft>
              <a:buClr>
                <a:srgbClr val="000000"/>
              </a:buClr>
              <a:buSzPts val="1800"/>
              <a:buFont typeface="Arial"/>
              <a:buChar char="●"/>
            </a:pPr>
            <a:r>
              <a:rPr lang="sv" sz="1800"/>
              <a:t>Environment Setup (Laravel, MySQL)</a:t>
            </a:r>
            <a:br>
              <a:rPr lang="sv" sz="1800"/>
            </a:br>
          </a:p>
          <a:p>
            <a:pPr indent="-342900" lvl="0" marL="457200" rtl="0">
              <a:lnSpc>
                <a:spcPct val="115000"/>
              </a:lnSpc>
              <a:spcBef>
                <a:spcPts val="0"/>
              </a:spcBef>
              <a:spcAft>
                <a:spcPts val="1600"/>
              </a:spcAft>
              <a:buClr>
                <a:srgbClr val="000000"/>
              </a:buClr>
              <a:buSzPts val="1800"/>
              <a:buFont typeface="Arial"/>
              <a:buChar char="●"/>
            </a:pPr>
            <a:r>
              <a:rPr lang="sv" sz="1800"/>
              <a:t>TeamForge Server Setup</a:t>
            </a:r>
            <a:br>
              <a:rPr lang="sv" sz="1800"/>
            </a:br>
          </a:p>
          <a:p>
            <a:pPr indent="-342900" lvl="0" marL="457200" rtl="0">
              <a:lnSpc>
                <a:spcPct val="115000"/>
              </a:lnSpc>
              <a:spcBef>
                <a:spcPts val="0"/>
              </a:spcBef>
              <a:spcAft>
                <a:spcPts val="1600"/>
              </a:spcAft>
              <a:buClr>
                <a:srgbClr val="000000"/>
              </a:buClr>
              <a:buSzPts val="1800"/>
              <a:buFont typeface="Arial"/>
              <a:buChar char="●"/>
            </a:pPr>
            <a:r>
              <a:rPr lang="sv" sz="1800"/>
              <a:t>Styling</a:t>
            </a:r>
            <a:br>
              <a:rPr lang="sv" sz="1800"/>
            </a:br>
          </a:p>
          <a:p>
            <a:pPr indent="-342900" lvl="0" marL="457200" rtl="0">
              <a:lnSpc>
                <a:spcPct val="115000"/>
              </a:lnSpc>
              <a:spcBef>
                <a:spcPts val="0"/>
              </a:spcBef>
              <a:spcAft>
                <a:spcPts val="1600"/>
              </a:spcAft>
              <a:buClr>
                <a:srgbClr val="000000"/>
              </a:buClr>
              <a:buSzPts val="1800"/>
              <a:buFont typeface="Arial"/>
              <a:buChar char="●"/>
            </a:pPr>
            <a:r>
              <a:rPr lang="sv" sz="1800"/>
              <a:t>Research about reusable functionalities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rIns="91425" wrap="square" tIns="91425">
            <a:noAutofit/>
          </a:bodyPr>
          <a:lstStyle/>
          <a:p>
            <a:pPr indent="0" lvl="0" marL="0">
              <a:spcBef>
                <a:spcPts val="0"/>
              </a:spcBef>
              <a:buNone/>
            </a:pPr>
            <a:r>
              <a:t/>
            </a:r>
            <a:endParaRPr/>
          </a:p>
        </p:txBody>
      </p:sp>
      <p:grpSp>
        <p:nvGrpSpPr>
          <p:cNvPr id="11" name="Shape 11"/>
          <p:cNvGrpSpPr/>
          <p:nvPr/>
        </p:nvGrpSpPr>
        <p:grpSpPr>
          <a:xfrm>
            <a:off x="0" y="490"/>
            <a:ext cx="5153705" cy="5134399"/>
            <a:chOff x="0" y="75"/>
            <a:chExt cx="5153705" cy="5152950"/>
          </a:xfrm>
        </p:grpSpPr>
        <p:sp>
          <p:nvSpPr>
            <p:cNvPr id="12" name="Shape 1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3" name="Shape 13"/>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4" name="Shape 14"/>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buNone/>
              </a:pPr>
              <a:r>
                <a:t/>
              </a:r>
              <a:endParaRPr/>
            </a:p>
          </p:txBody>
        </p:sp>
        <p:sp>
          <p:nvSpPr>
            <p:cNvPr id="15" name="Shape 15"/>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16" name="Shape 16"/>
          <p:cNvSpPr txBox="1"/>
          <p:nvPr>
            <p:ph type="ctrTitle"/>
          </p:nvPr>
        </p:nvSpPr>
        <p:spPr>
          <a:xfrm>
            <a:off x="3537150" y="1578400"/>
            <a:ext cx="5017500" cy="1578900"/>
          </a:xfrm>
          <a:prstGeom prst="rect">
            <a:avLst/>
          </a:prstGeom>
        </p:spPr>
        <p:txBody>
          <a:bodyPr anchorCtr="0" anchor="t" bIns="91425" lIns="91425" rIns="91425" wrap="square" tIns="91425"/>
          <a:lstStyle>
            <a:lvl1pPr lvl="0">
              <a:spcBef>
                <a:spcPts val="0"/>
              </a:spcBef>
              <a:buSzPts val="4000"/>
              <a:buNone/>
              <a:defRPr sz="4000"/>
            </a:lvl1pPr>
            <a:lvl2pPr lvl="1">
              <a:spcBef>
                <a:spcPts val="0"/>
              </a:spcBef>
              <a:buSzPts val="4000"/>
              <a:buNone/>
              <a:defRPr sz="4000"/>
            </a:lvl2pPr>
            <a:lvl3pPr lvl="2">
              <a:spcBef>
                <a:spcPts val="0"/>
              </a:spcBef>
              <a:buSzPts val="4000"/>
              <a:buNone/>
              <a:defRPr sz="4000"/>
            </a:lvl3pPr>
            <a:lvl4pPr lvl="3">
              <a:spcBef>
                <a:spcPts val="0"/>
              </a:spcBef>
              <a:buSzPts val="4000"/>
              <a:buNone/>
              <a:defRPr sz="4000"/>
            </a:lvl4pPr>
            <a:lvl5pPr lvl="4">
              <a:spcBef>
                <a:spcPts val="0"/>
              </a:spcBef>
              <a:buSzPts val="4000"/>
              <a:buNone/>
              <a:defRPr sz="4000"/>
            </a:lvl5pPr>
            <a:lvl6pPr lvl="5">
              <a:spcBef>
                <a:spcPts val="0"/>
              </a:spcBef>
              <a:buSzPts val="4000"/>
              <a:buNone/>
              <a:defRPr sz="4000"/>
            </a:lvl6pPr>
            <a:lvl7pPr lvl="6">
              <a:spcBef>
                <a:spcPts val="0"/>
              </a:spcBef>
              <a:buSzPts val="4000"/>
              <a:buNone/>
              <a:defRPr sz="4000"/>
            </a:lvl7pPr>
            <a:lvl8pPr lvl="7">
              <a:spcBef>
                <a:spcPts val="0"/>
              </a:spcBef>
              <a:buSzPts val="4000"/>
              <a:buNone/>
              <a:defRPr sz="4000"/>
            </a:lvl8pPr>
            <a:lvl9pPr lvl="8">
              <a:spcBef>
                <a:spcPts val="0"/>
              </a:spcBef>
              <a:buSzPts val="4000"/>
              <a:buNone/>
              <a:defRPr sz="4000"/>
            </a:lvl9pPr>
          </a:lstStyle>
          <a:p/>
        </p:txBody>
      </p:sp>
      <p:sp>
        <p:nvSpPr>
          <p:cNvPr id="17" name="Shape 17"/>
          <p:cNvSpPr txBox="1"/>
          <p:nvPr>
            <p:ph idx="1" type="subTitle"/>
          </p:nvPr>
        </p:nvSpPr>
        <p:spPr>
          <a:xfrm>
            <a:off x="5083950" y="3924925"/>
            <a:ext cx="3470700" cy="506100"/>
          </a:xfrm>
          <a:prstGeom prst="rect">
            <a:avLst/>
          </a:prstGeom>
        </p:spPr>
        <p:txBody>
          <a:bodyPr anchorCtr="0" anchor="t" bIns="91425" lIns="91425"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Shape 1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105" name="Shape 105"/>
        <p:cNvGrpSpPr/>
        <p:nvPr/>
      </p:nvGrpSpPr>
      <p:grpSpPr>
        <a:xfrm>
          <a:off x="0" y="0"/>
          <a:ext cx="0" cy="0"/>
          <a:chOff x="0" y="0"/>
          <a:chExt cx="0" cy="0"/>
        </a:xfrm>
      </p:grpSpPr>
      <p:grpSp>
        <p:nvGrpSpPr>
          <p:cNvPr id="106" name="Shape 106"/>
          <p:cNvGrpSpPr/>
          <p:nvPr/>
        </p:nvGrpSpPr>
        <p:grpSpPr>
          <a:xfrm>
            <a:off x="4406400" y="0"/>
            <a:ext cx="4737600" cy="5143065"/>
            <a:chOff x="4406400" y="0"/>
            <a:chExt cx="4737600" cy="5143065"/>
          </a:xfrm>
        </p:grpSpPr>
        <p:sp>
          <p:nvSpPr>
            <p:cNvPr id="107" name="Shape 107"/>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08" name="Shape 108"/>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09" name="Shape 109"/>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10" name="Shape 110"/>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11" name="Shape 1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12" name="Shape 112"/>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13" name="Shape 1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14" name="Shape 1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115" name="Shape 115"/>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16" name="Shape 116"/>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17" name="Shape 117"/>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18" name="Shape 118"/>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19" name="Shape 119"/>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20" name="Shape 120"/>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buNone/>
              </a:pPr>
              <a:r>
                <a:t/>
              </a:r>
              <a:endParaRPr/>
            </a:p>
          </p:txBody>
        </p:sp>
        <p:sp>
          <p:nvSpPr>
            <p:cNvPr id="121" name="Shape 12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22" name="Shape 122"/>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23" name="Shape 12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24" name="Shape 12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125" name="Shape 125"/>
          <p:cNvSpPr txBox="1"/>
          <p:nvPr>
            <p:ph type="title"/>
          </p:nvPr>
        </p:nvSpPr>
        <p:spPr>
          <a:xfrm>
            <a:off x="823850" y="1284675"/>
            <a:ext cx="4776000" cy="1300800"/>
          </a:xfrm>
          <a:prstGeom prst="rect">
            <a:avLst/>
          </a:prstGeom>
        </p:spPr>
        <p:txBody>
          <a:bodyPr anchorCtr="0" anchor="t" bIns="91425" lIns="91425" rIns="91425" wrap="square" tIns="91425"/>
          <a:lstStyle>
            <a:lvl1pPr lvl="0">
              <a:spcBef>
                <a:spcPts val="0"/>
              </a:spcBef>
              <a:buSzPts val="8000"/>
              <a:buNone/>
              <a:defRPr sz="8000"/>
            </a:lvl1pPr>
            <a:lvl2pPr lvl="1">
              <a:spcBef>
                <a:spcPts val="0"/>
              </a:spcBef>
              <a:buSzPts val="8000"/>
              <a:buNone/>
              <a:defRPr sz="8000"/>
            </a:lvl2pPr>
            <a:lvl3pPr lvl="2">
              <a:spcBef>
                <a:spcPts val="0"/>
              </a:spcBef>
              <a:buSzPts val="8000"/>
              <a:buNone/>
              <a:defRPr sz="8000"/>
            </a:lvl3pPr>
            <a:lvl4pPr lvl="3">
              <a:spcBef>
                <a:spcPts val="0"/>
              </a:spcBef>
              <a:buSzPts val="8000"/>
              <a:buNone/>
              <a:defRPr sz="8000"/>
            </a:lvl4pPr>
            <a:lvl5pPr lvl="4">
              <a:spcBef>
                <a:spcPts val="0"/>
              </a:spcBef>
              <a:buSzPts val="8000"/>
              <a:buNone/>
              <a:defRPr sz="8000"/>
            </a:lvl5pPr>
            <a:lvl6pPr lvl="5">
              <a:spcBef>
                <a:spcPts val="0"/>
              </a:spcBef>
              <a:buSzPts val="8000"/>
              <a:buNone/>
              <a:defRPr sz="8000"/>
            </a:lvl6pPr>
            <a:lvl7pPr lvl="6">
              <a:spcBef>
                <a:spcPts val="0"/>
              </a:spcBef>
              <a:buSzPts val="8000"/>
              <a:buNone/>
              <a:defRPr sz="8000"/>
            </a:lvl7pPr>
            <a:lvl8pPr lvl="7">
              <a:spcBef>
                <a:spcPts val="0"/>
              </a:spcBef>
              <a:buSzPts val="8000"/>
              <a:buNone/>
              <a:defRPr sz="8000"/>
            </a:lvl8pPr>
            <a:lvl9pPr lvl="8">
              <a:spcBef>
                <a:spcPts val="0"/>
              </a:spcBef>
              <a:buSzPts val="8000"/>
              <a:buNone/>
              <a:defRPr sz="8000"/>
            </a:lvl9pPr>
          </a:lstStyle>
          <a:p/>
        </p:txBody>
      </p:sp>
      <p:sp>
        <p:nvSpPr>
          <p:cNvPr id="126" name="Shape 126"/>
          <p:cNvSpPr txBox="1"/>
          <p:nvPr>
            <p:ph idx="1" type="body"/>
          </p:nvPr>
        </p:nvSpPr>
        <p:spPr>
          <a:xfrm>
            <a:off x="823850" y="2643124"/>
            <a:ext cx="4776000" cy="12189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127" name="Shape 12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128" name="Shape 128"/>
        <p:cNvGrpSpPr/>
        <p:nvPr/>
      </p:nvGrpSpPr>
      <p:grpSpPr>
        <a:xfrm>
          <a:off x="0" y="0"/>
          <a:ext cx="0" cy="0"/>
          <a:chOff x="0" y="0"/>
          <a:chExt cx="0" cy="0"/>
        </a:xfrm>
      </p:grpSpPr>
      <p:sp>
        <p:nvSpPr>
          <p:cNvPr id="129" name="Shape 12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9" name="Shape 19"/>
        <p:cNvGrpSpPr/>
        <p:nvPr/>
      </p:nvGrpSpPr>
      <p:grpSpPr>
        <a:xfrm>
          <a:off x="0" y="0"/>
          <a:ext cx="0" cy="0"/>
          <a:chOff x="0" y="0"/>
          <a:chExt cx="0" cy="0"/>
        </a:xfrm>
      </p:grpSpPr>
      <p:grpSp>
        <p:nvGrpSpPr>
          <p:cNvPr id="20" name="Shape 20"/>
          <p:cNvGrpSpPr/>
          <p:nvPr/>
        </p:nvGrpSpPr>
        <p:grpSpPr>
          <a:xfrm>
            <a:off x="4406400" y="0"/>
            <a:ext cx="4737600" cy="5143065"/>
            <a:chOff x="4406400" y="0"/>
            <a:chExt cx="4737600" cy="5143065"/>
          </a:xfrm>
        </p:grpSpPr>
        <p:sp>
          <p:nvSpPr>
            <p:cNvPr id="21" name="Shape 2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22" name="Shape 22"/>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23" name="Shape 2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24" name="Shape 2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25" name="Shape 25"/>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26" name="Shape 26"/>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27" name="Shape 27"/>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28" name="Shape 28"/>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29" name="Shape 29"/>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30" name="Shape 30"/>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31" name="Shape 3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32" name="Shape 32"/>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33" name="Shape 3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34" name="Shape 3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buNone/>
              </a:pPr>
              <a:r>
                <a:t/>
              </a:r>
              <a:endParaRPr/>
            </a:p>
          </p:txBody>
        </p:sp>
        <p:sp>
          <p:nvSpPr>
            <p:cNvPr id="35" name="Shape 35"/>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36" name="Shape 36"/>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37" name="Shape 37"/>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38" name="Shape 38"/>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39" name="Shape 39"/>
          <p:cNvSpPr txBox="1"/>
          <p:nvPr>
            <p:ph type="title"/>
          </p:nvPr>
        </p:nvSpPr>
        <p:spPr>
          <a:xfrm>
            <a:off x="823850" y="2053000"/>
            <a:ext cx="4587000" cy="1148700"/>
          </a:xfrm>
          <a:prstGeom prst="rect">
            <a:avLst/>
          </a:prstGeom>
        </p:spPr>
        <p:txBody>
          <a:bodyPr anchorCtr="0" anchor="ctr" bIns="91425" lIns="91425" rIns="91425" wrap="square" tIns="91425"/>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41" name="Shape 41"/>
        <p:cNvGrpSpPr/>
        <p:nvPr/>
      </p:nvGrpSpPr>
      <p:grpSpPr>
        <a:xfrm>
          <a:off x="0" y="0"/>
          <a:ext cx="0" cy="0"/>
          <a:chOff x="0" y="0"/>
          <a:chExt cx="0" cy="0"/>
        </a:xfrm>
      </p:grpSpPr>
      <p:grpSp>
        <p:nvGrpSpPr>
          <p:cNvPr id="42" name="Shape 42"/>
          <p:cNvGrpSpPr/>
          <p:nvPr/>
        </p:nvGrpSpPr>
        <p:grpSpPr>
          <a:xfrm>
            <a:off x="0" y="381001"/>
            <a:ext cx="1037850" cy="1016287"/>
            <a:chOff x="0" y="381001"/>
            <a:chExt cx="1037850" cy="1016287"/>
          </a:xfrm>
        </p:grpSpPr>
        <p:sp>
          <p:nvSpPr>
            <p:cNvPr id="43" name="Shape 4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buNone/>
              </a:pPr>
              <a:r>
                <a:t/>
              </a:r>
              <a:endParaRPr/>
            </a:p>
          </p:txBody>
        </p:sp>
        <p:sp>
          <p:nvSpPr>
            <p:cNvPr id="44" name="Shape 4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45" name="Shape 45"/>
          <p:cNvSpPr txBox="1"/>
          <p:nvPr>
            <p:ph type="title"/>
          </p:nvPr>
        </p:nvSpPr>
        <p:spPr>
          <a:xfrm>
            <a:off x="1297500" y="393750"/>
            <a:ext cx="7038900" cy="914100"/>
          </a:xfrm>
          <a:prstGeom prst="rect">
            <a:avLst/>
          </a:prstGeom>
        </p:spPr>
        <p:txBody>
          <a:bodyPr anchorCtr="0" anchor="t" bIns="91425" lIns="91425" rIns="91425" wrap="square" tIns="91425"/>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p:txBody>
      </p:sp>
      <p:sp>
        <p:nvSpPr>
          <p:cNvPr id="46" name="Shape 46"/>
          <p:cNvSpPr txBox="1"/>
          <p:nvPr>
            <p:ph idx="1" type="body"/>
          </p:nvPr>
        </p:nvSpPr>
        <p:spPr>
          <a:xfrm>
            <a:off x="1297500" y="1567550"/>
            <a:ext cx="7038900" cy="29112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48" name="Shape 48"/>
        <p:cNvGrpSpPr/>
        <p:nvPr/>
      </p:nvGrpSpPr>
      <p:grpSpPr>
        <a:xfrm>
          <a:off x="0" y="0"/>
          <a:ext cx="0" cy="0"/>
          <a:chOff x="0" y="0"/>
          <a:chExt cx="0" cy="0"/>
        </a:xfrm>
      </p:grpSpPr>
      <p:grpSp>
        <p:nvGrpSpPr>
          <p:cNvPr id="49" name="Shape 49"/>
          <p:cNvGrpSpPr/>
          <p:nvPr/>
        </p:nvGrpSpPr>
        <p:grpSpPr>
          <a:xfrm>
            <a:off x="0" y="381001"/>
            <a:ext cx="1037850" cy="1016287"/>
            <a:chOff x="0" y="381001"/>
            <a:chExt cx="1037850" cy="1016287"/>
          </a:xfrm>
        </p:grpSpPr>
        <p:sp>
          <p:nvSpPr>
            <p:cNvPr id="50" name="Shape 5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buNone/>
              </a:pPr>
              <a:r>
                <a:t/>
              </a:r>
              <a:endParaRPr/>
            </a:p>
          </p:txBody>
        </p:sp>
        <p:sp>
          <p:nvSpPr>
            <p:cNvPr id="51" name="Shape 5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52" name="Shape 52"/>
          <p:cNvSpPr txBox="1"/>
          <p:nvPr>
            <p:ph type="title"/>
          </p:nvPr>
        </p:nvSpPr>
        <p:spPr>
          <a:xfrm>
            <a:off x="1297500" y="393750"/>
            <a:ext cx="7038900" cy="914100"/>
          </a:xfrm>
          <a:prstGeom prst="rect">
            <a:avLst/>
          </a:prstGeom>
        </p:spPr>
        <p:txBody>
          <a:bodyPr anchorCtr="0" anchor="t" bIns="91425" lIns="91425" rIns="91425" wrap="square" tIns="91425"/>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p:txBody>
      </p:sp>
      <p:sp>
        <p:nvSpPr>
          <p:cNvPr id="53" name="Shape 53"/>
          <p:cNvSpPr txBox="1"/>
          <p:nvPr>
            <p:ph idx="1" type="body"/>
          </p:nvPr>
        </p:nvSpPr>
        <p:spPr>
          <a:xfrm>
            <a:off x="1297500" y="1567550"/>
            <a:ext cx="3403200" cy="29112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54" name="Shape 54"/>
          <p:cNvSpPr txBox="1"/>
          <p:nvPr>
            <p:ph idx="2" type="body"/>
          </p:nvPr>
        </p:nvSpPr>
        <p:spPr>
          <a:xfrm>
            <a:off x="4933221" y="1567550"/>
            <a:ext cx="3403200" cy="29112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55" name="Shape 55"/>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56" name="Shape 56"/>
        <p:cNvGrpSpPr/>
        <p:nvPr/>
      </p:nvGrpSpPr>
      <p:grpSpPr>
        <a:xfrm>
          <a:off x="0" y="0"/>
          <a:ext cx="0" cy="0"/>
          <a:chOff x="0" y="0"/>
          <a:chExt cx="0" cy="0"/>
        </a:xfrm>
      </p:grpSpPr>
      <p:grpSp>
        <p:nvGrpSpPr>
          <p:cNvPr id="57" name="Shape 57"/>
          <p:cNvGrpSpPr/>
          <p:nvPr/>
        </p:nvGrpSpPr>
        <p:grpSpPr>
          <a:xfrm>
            <a:off x="0" y="381001"/>
            <a:ext cx="1037850" cy="1016287"/>
            <a:chOff x="0" y="381001"/>
            <a:chExt cx="1037850" cy="1016287"/>
          </a:xfrm>
        </p:grpSpPr>
        <p:sp>
          <p:nvSpPr>
            <p:cNvPr id="58" name="Shape 5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buNone/>
              </a:pPr>
              <a:r>
                <a:t/>
              </a:r>
              <a:endParaRPr/>
            </a:p>
          </p:txBody>
        </p:sp>
        <p:sp>
          <p:nvSpPr>
            <p:cNvPr id="59" name="Shape 5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60" name="Shape 60"/>
          <p:cNvSpPr txBox="1"/>
          <p:nvPr>
            <p:ph type="title"/>
          </p:nvPr>
        </p:nvSpPr>
        <p:spPr>
          <a:xfrm>
            <a:off x="1297500" y="393750"/>
            <a:ext cx="7038900" cy="914100"/>
          </a:xfrm>
          <a:prstGeom prst="rect">
            <a:avLst/>
          </a:prstGeom>
        </p:spPr>
        <p:txBody>
          <a:bodyPr anchorCtr="0" anchor="t" bIns="91425" lIns="91425" rIns="91425" wrap="square" tIns="91425"/>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p:txBody>
      </p:sp>
      <p:sp>
        <p:nvSpPr>
          <p:cNvPr id="61" name="Shape 61"/>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62" name="Shape 62"/>
        <p:cNvGrpSpPr/>
        <p:nvPr/>
      </p:nvGrpSpPr>
      <p:grpSpPr>
        <a:xfrm>
          <a:off x="0" y="0"/>
          <a:ext cx="0" cy="0"/>
          <a:chOff x="0" y="0"/>
          <a:chExt cx="0" cy="0"/>
        </a:xfrm>
      </p:grpSpPr>
      <p:grpSp>
        <p:nvGrpSpPr>
          <p:cNvPr id="63" name="Shape 63"/>
          <p:cNvGrpSpPr/>
          <p:nvPr/>
        </p:nvGrpSpPr>
        <p:grpSpPr>
          <a:xfrm>
            <a:off x="0" y="381001"/>
            <a:ext cx="1037850" cy="1016287"/>
            <a:chOff x="0" y="381001"/>
            <a:chExt cx="1037850" cy="1016287"/>
          </a:xfrm>
        </p:grpSpPr>
        <p:sp>
          <p:nvSpPr>
            <p:cNvPr id="64" name="Shape 6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buNone/>
              </a:pPr>
              <a:r>
                <a:t/>
              </a:r>
              <a:endParaRPr/>
            </a:p>
          </p:txBody>
        </p:sp>
        <p:sp>
          <p:nvSpPr>
            <p:cNvPr id="65" name="Shape 6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66" name="Shape 66"/>
          <p:cNvSpPr txBox="1"/>
          <p:nvPr>
            <p:ph type="title"/>
          </p:nvPr>
        </p:nvSpPr>
        <p:spPr>
          <a:xfrm>
            <a:off x="1297500" y="393750"/>
            <a:ext cx="3798900" cy="1493100"/>
          </a:xfrm>
          <a:prstGeom prst="rect">
            <a:avLst/>
          </a:prstGeom>
        </p:spPr>
        <p:txBody>
          <a:bodyPr anchorCtr="0" anchor="t" bIns="91425" lIns="91425" rIns="91425" wrap="square" tIns="91425"/>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p:txBody>
      </p:sp>
      <p:sp>
        <p:nvSpPr>
          <p:cNvPr id="67" name="Shape 67"/>
          <p:cNvSpPr txBox="1"/>
          <p:nvPr>
            <p:ph idx="1" type="body"/>
          </p:nvPr>
        </p:nvSpPr>
        <p:spPr>
          <a:xfrm>
            <a:off x="1297500" y="1972550"/>
            <a:ext cx="3798900" cy="24159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68" name="Shape 6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69" name="Shape 69"/>
        <p:cNvGrpSpPr/>
        <p:nvPr/>
      </p:nvGrpSpPr>
      <p:grpSpPr>
        <a:xfrm>
          <a:off x="0" y="0"/>
          <a:ext cx="0" cy="0"/>
          <a:chOff x="0" y="0"/>
          <a:chExt cx="0" cy="0"/>
        </a:xfrm>
      </p:grpSpPr>
      <p:grpSp>
        <p:nvGrpSpPr>
          <p:cNvPr id="70" name="Shape 70"/>
          <p:cNvGrpSpPr/>
          <p:nvPr/>
        </p:nvGrpSpPr>
        <p:grpSpPr>
          <a:xfrm>
            <a:off x="4406400" y="0"/>
            <a:ext cx="4737600" cy="5143500"/>
            <a:chOff x="4406400" y="0"/>
            <a:chExt cx="4737600" cy="5143500"/>
          </a:xfrm>
        </p:grpSpPr>
        <p:sp>
          <p:nvSpPr>
            <p:cNvPr id="71" name="Shape 7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72" name="Shape 72"/>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73" name="Shape 73"/>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74" name="Shape 74"/>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75" name="Shape 75"/>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76" name="Shape 76"/>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77" name="Shape 77"/>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78" name="Shape 7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79" name="Shape 79"/>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80" name="Shape 80"/>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81" name="Shape 8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82" name="Shape 82"/>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83" name="Shape 83"/>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84" name="Shape 84"/>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buNone/>
              </a:pPr>
              <a:r>
                <a:t/>
              </a:r>
              <a:endParaRPr/>
            </a:p>
          </p:txBody>
        </p:sp>
        <p:sp>
          <p:nvSpPr>
            <p:cNvPr id="85" name="Shape 85"/>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86" name="Shape 86"/>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87" name="Shape 87"/>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88" name="Shape 8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89" name="Shape 89"/>
          <p:cNvSpPr txBox="1"/>
          <p:nvPr>
            <p:ph type="title"/>
          </p:nvPr>
        </p:nvSpPr>
        <p:spPr>
          <a:xfrm>
            <a:off x="823850" y="866775"/>
            <a:ext cx="4587000" cy="3521100"/>
          </a:xfrm>
          <a:prstGeom prst="rect">
            <a:avLst/>
          </a:prstGeom>
        </p:spPr>
        <p:txBody>
          <a:bodyPr anchorCtr="0" anchor="ctr" bIns="91425" lIns="91425" rIns="91425" wrap="square" tIns="91425"/>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p:txBody>
      </p:sp>
      <p:sp>
        <p:nvSpPr>
          <p:cNvPr id="90" name="Shape 9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91" name="Shape 91"/>
        <p:cNvGrpSpPr/>
        <p:nvPr/>
      </p:nvGrpSpPr>
      <p:grpSpPr>
        <a:xfrm>
          <a:off x="0" y="0"/>
          <a:ext cx="0" cy="0"/>
          <a:chOff x="0" y="0"/>
          <a:chExt cx="0" cy="0"/>
        </a:xfrm>
      </p:grpSpPr>
      <p:grpSp>
        <p:nvGrpSpPr>
          <p:cNvPr id="92" name="Shape 92"/>
          <p:cNvGrpSpPr/>
          <p:nvPr/>
        </p:nvGrpSpPr>
        <p:grpSpPr>
          <a:xfrm>
            <a:off x="0" y="381001"/>
            <a:ext cx="1037850" cy="1016287"/>
            <a:chOff x="0" y="381001"/>
            <a:chExt cx="1037850" cy="1016287"/>
          </a:xfrm>
        </p:grpSpPr>
        <p:sp>
          <p:nvSpPr>
            <p:cNvPr id="93" name="Shape 9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rIns="91425" wrap="square" tIns="91425">
              <a:noAutofit/>
            </a:bodyPr>
            <a:lstStyle/>
            <a:p>
              <a:pPr indent="0" lvl="0" marL="0">
                <a:spcBef>
                  <a:spcPts val="0"/>
                </a:spcBef>
                <a:buNone/>
              </a:pPr>
              <a:r>
                <a:t/>
              </a:r>
              <a:endParaRPr/>
            </a:p>
          </p:txBody>
        </p:sp>
        <p:sp>
          <p:nvSpPr>
            <p:cNvPr id="94" name="Shape 9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95" name="Shape 95"/>
          <p:cNvSpPr txBox="1"/>
          <p:nvPr>
            <p:ph type="title"/>
          </p:nvPr>
        </p:nvSpPr>
        <p:spPr>
          <a:xfrm>
            <a:off x="1297500" y="1658325"/>
            <a:ext cx="3036300" cy="1751700"/>
          </a:xfrm>
          <a:prstGeom prst="rect">
            <a:avLst/>
          </a:prstGeom>
        </p:spPr>
        <p:txBody>
          <a:bodyPr anchorCtr="0" anchor="t" bIns="91425" lIns="91425" rIns="91425" wrap="square" tIns="91425"/>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p:txBody>
      </p:sp>
      <p:sp>
        <p:nvSpPr>
          <p:cNvPr id="96" name="Shape 96"/>
          <p:cNvSpPr txBox="1"/>
          <p:nvPr>
            <p:ph idx="1" type="subTitle"/>
          </p:nvPr>
        </p:nvSpPr>
        <p:spPr>
          <a:xfrm>
            <a:off x="1297500" y="3538000"/>
            <a:ext cx="3036300" cy="506100"/>
          </a:xfrm>
          <a:prstGeom prst="rect">
            <a:avLst/>
          </a:prstGeom>
        </p:spPr>
        <p:txBody>
          <a:bodyPr anchorCtr="0" anchor="t" bIns="91425" lIns="91425"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Shape 97"/>
          <p:cNvSpPr txBox="1"/>
          <p:nvPr>
            <p:ph idx="2" type="body"/>
          </p:nvPr>
        </p:nvSpPr>
        <p:spPr>
          <a:xfrm>
            <a:off x="4648200" y="1696600"/>
            <a:ext cx="3676800" cy="2347500"/>
          </a:xfrm>
          <a:prstGeom prst="rect">
            <a:avLst/>
          </a:prstGeom>
        </p:spPr>
        <p:txBody>
          <a:bodyPr anchorCtr="0" anchor="t" bIns="91425" lIns="91425" rIns="91425" wrap="square" tIns="91425"/>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p:txBody>
      </p:sp>
      <p:sp>
        <p:nvSpPr>
          <p:cNvPr id="98" name="Shape 9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99" name="Shape 99"/>
        <p:cNvGrpSpPr/>
        <p:nvPr/>
      </p:nvGrpSpPr>
      <p:grpSpPr>
        <a:xfrm>
          <a:off x="0" y="0"/>
          <a:ext cx="0" cy="0"/>
          <a:chOff x="0" y="0"/>
          <a:chExt cx="0" cy="0"/>
        </a:xfrm>
      </p:grpSpPr>
      <p:grpSp>
        <p:nvGrpSpPr>
          <p:cNvPr id="100" name="Shape 100"/>
          <p:cNvGrpSpPr/>
          <p:nvPr/>
        </p:nvGrpSpPr>
        <p:grpSpPr>
          <a:xfrm>
            <a:off x="0" y="4128572"/>
            <a:ext cx="698925" cy="684657"/>
            <a:chOff x="0" y="3785672"/>
            <a:chExt cx="698925" cy="684657"/>
          </a:xfrm>
        </p:grpSpPr>
        <p:sp>
          <p:nvSpPr>
            <p:cNvPr id="101" name="Shape 101"/>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02" name="Shape 102"/>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rIns="91425" wrap="square" tIns="91425">
              <a:noAutofit/>
            </a:bodyPr>
            <a:lstStyle/>
            <a:p>
              <a:pPr indent="0" lvl="0" marL="0">
                <a:spcBef>
                  <a:spcPts val="0"/>
                </a:spcBef>
                <a:buNone/>
              </a:pPr>
              <a:r>
                <a:t/>
              </a:r>
              <a:endParaRPr/>
            </a:p>
          </p:txBody>
        </p:sp>
      </p:grpSp>
      <p:sp>
        <p:nvSpPr>
          <p:cNvPr id="103" name="Shape 103"/>
          <p:cNvSpPr txBox="1"/>
          <p:nvPr>
            <p:ph idx="1" type="body"/>
          </p:nvPr>
        </p:nvSpPr>
        <p:spPr>
          <a:xfrm>
            <a:off x="812725" y="4305375"/>
            <a:ext cx="6936000" cy="523800"/>
          </a:xfrm>
          <a:prstGeom prst="rect">
            <a:avLst/>
          </a:prstGeom>
        </p:spPr>
        <p:txBody>
          <a:bodyPr anchorCtr="0" anchor="ctr" bIns="91425" lIns="91425" rIns="91425" wrap="square" tIns="91425"/>
          <a:lstStyle>
            <a:lvl1pPr lvl="0">
              <a:lnSpc>
                <a:spcPct val="100000"/>
              </a:lnSpc>
              <a:spcBef>
                <a:spcPts val="0"/>
              </a:spcBef>
              <a:spcAft>
                <a:spcPts val="0"/>
              </a:spcAft>
              <a:buSzPts val="1300"/>
              <a:buNone/>
              <a:defRPr/>
            </a:lvl1pPr>
          </a:lstStyle>
          <a:p/>
        </p:txBody>
      </p:sp>
      <p:sp>
        <p:nvSpPr>
          <p:cNvPr id="104" name="Shape 10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lvl="0">
              <a:spcBef>
                <a:spcPts val="0"/>
              </a:spcBef>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lvl="0">
              <a:lnSpc>
                <a:spcPct val="115000"/>
              </a:lnSpc>
              <a:spcBef>
                <a:spcPts val="0"/>
              </a:spcBef>
              <a:spcAft>
                <a:spcPts val="1600"/>
              </a:spcAft>
              <a:buClr>
                <a:schemeClr val="lt1"/>
              </a:buClr>
              <a:buSzPts val="1300"/>
              <a:buFont typeface="Lato"/>
              <a:buChar char="●"/>
              <a:defRPr sz="1300">
                <a:solidFill>
                  <a:schemeClr val="lt1"/>
                </a:solidFill>
                <a:latin typeface="Lato"/>
                <a:ea typeface="Lato"/>
                <a:cs typeface="Lato"/>
                <a:sym typeface="Lato"/>
              </a:defRPr>
            </a:lvl1pPr>
            <a:lvl2pPr lvl="1">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2pPr>
            <a:lvl3pPr lvl="2">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3pPr>
            <a:lvl4pPr lvl="3">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4pPr>
            <a:lvl5pPr lvl="4">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5pPr>
            <a:lvl6pPr lvl="5">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6pPr>
            <a:lvl7pPr lvl="6">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7pPr>
            <a:lvl8pPr lvl="7">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8pPr>
            <a:lvl9pPr lvl="8">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rIns="91425" wrap="square" tIns="91425">
            <a:noAutofit/>
          </a:bodyPr>
          <a:lstStyle/>
          <a:p>
            <a:pPr indent="0" lvl="0" marL="0" algn="r">
              <a:spcBef>
                <a:spcPts val="0"/>
              </a:spcBef>
              <a:buNone/>
            </a:pPr>
            <a:fld id="{00000000-1234-1234-1234-123412341234}" type="slidenum">
              <a:rPr lang="sv" sz="1000">
                <a:solidFill>
                  <a:schemeClr val="lt1"/>
                </a:solidFill>
                <a:latin typeface="Lato"/>
                <a:ea typeface="Lato"/>
                <a:cs typeface="Lato"/>
                <a:sym typeface="La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github.com/Enari/DVA313/issues/89" TargetMode="External"/><Relationship Id="rId4" Type="http://schemas.openxmlformats.org/officeDocument/2006/relationships/hyperlink" Target="https://github.com/Enari/DVA313/issues/86" TargetMode="External"/><Relationship Id="rId5" Type="http://schemas.openxmlformats.org/officeDocument/2006/relationships/hyperlink" Target="https://github.com/Enari/DVA313/issues/87"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hyperlink" Target="http://www.trello.com" TargetMode="Externa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Shape 134"/>
          <p:cNvSpPr txBox="1"/>
          <p:nvPr>
            <p:ph type="ctrTitle"/>
          </p:nvPr>
        </p:nvSpPr>
        <p:spPr>
          <a:xfrm>
            <a:off x="3537150" y="1578400"/>
            <a:ext cx="5017500" cy="1578900"/>
          </a:xfrm>
          <a:prstGeom prst="rect">
            <a:avLst/>
          </a:prstGeom>
        </p:spPr>
        <p:txBody>
          <a:bodyPr anchorCtr="0" anchor="t" bIns="91425" lIns="91425" rIns="91425" wrap="square" tIns="91425">
            <a:noAutofit/>
          </a:bodyPr>
          <a:lstStyle/>
          <a:p>
            <a:pPr indent="0" lvl="0" marL="0">
              <a:spcBef>
                <a:spcPts val="0"/>
              </a:spcBef>
              <a:buNone/>
            </a:pPr>
            <a:r>
              <a:rPr lang="sv"/>
              <a:t>Interactive Kanban Board</a:t>
            </a:r>
          </a:p>
          <a:p>
            <a:pPr indent="0" lvl="0" marL="0">
              <a:spcBef>
                <a:spcPts val="0"/>
              </a:spcBef>
              <a:buNone/>
            </a:pPr>
            <a:r>
              <a:t/>
            </a:r>
            <a:endParaRPr/>
          </a:p>
        </p:txBody>
      </p:sp>
      <p:sp>
        <p:nvSpPr>
          <p:cNvPr id="135" name="Shape 135"/>
          <p:cNvSpPr txBox="1"/>
          <p:nvPr>
            <p:ph idx="1" type="subTitle"/>
          </p:nvPr>
        </p:nvSpPr>
        <p:spPr>
          <a:xfrm>
            <a:off x="5083950" y="3924925"/>
            <a:ext cx="3470700" cy="506100"/>
          </a:xfrm>
          <a:prstGeom prst="rect">
            <a:avLst/>
          </a:prstGeom>
        </p:spPr>
        <p:txBody>
          <a:bodyPr anchorCtr="0" anchor="t" bIns="91425" lIns="91425" rIns="91425" wrap="square" tIns="91425">
            <a:noAutofit/>
          </a:bodyPr>
          <a:lstStyle/>
          <a:p>
            <a:pPr indent="0" lvl="0" marL="0">
              <a:spcBef>
                <a:spcPts val="0"/>
              </a:spcBef>
              <a:buNone/>
            </a:pPr>
            <a:r>
              <a:rPr lang="sv"/>
              <a:t>Group 1</a:t>
            </a:r>
          </a:p>
        </p:txBody>
      </p:sp>
      <p:sp>
        <p:nvSpPr>
          <p:cNvPr id="136" name="Shape 136"/>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00" name="Shape 200"/>
        <p:cNvGrpSpPr/>
        <p:nvPr/>
      </p:nvGrpSpPr>
      <p:grpSpPr>
        <a:xfrm>
          <a:off x="0" y="0"/>
          <a:ext cx="0" cy="0"/>
          <a:chOff x="0" y="0"/>
          <a:chExt cx="0" cy="0"/>
        </a:xfrm>
      </p:grpSpPr>
      <p:sp>
        <p:nvSpPr>
          <p:cNvPr id="201" name="Shape 201"/>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
        <p:nvSpPr>
          <p:cNvPr id="202" name="Shape 202"/>
          <p:cNvSpPr txBox="1"/>
          <p:nvPr/>
        </p:nvSpPr>
        <p:spPr>
          <a:xfrm>
            <a:off x="6283100" y="1847850"/>
            <a:ext cx="2248200" cy="1447800"/>
          </a:xfrm>
          <a:prstGeom prst="rect">
            <a:avLst/>
          </a:prstGeom>
          <a:noFill/>
          <a:ln>
            <a:noFill/>
          </a:ln>
        </p:spPr>
        <p:txBody>
          <a:bodyPr anchorCtr="0" anchor="t" bIns="91425" lIns="91425" rIns="91425" wrap="square" tIns="91425">
            <a:noAutofit/>
          </a:bodyPr>
          <a:lstStyle/>
          <a:p>
            <a:pPr indent="-342900" lvl="0" marL="457200">
              <a:spcBef>
                <a:spcPts val="0"/>
              </a:spcBef>
              <a:buClr>
                <a:srgbClr val="FFFFFF"/>
              </a:buClr>
              <a:buSzPts val="1800"/>
              <a:buChar char="●"/>
            </a:pPr>
            <a:r>
              <a:rPr lang="sv" sz="1800">
                <a:solidFill>
                  <a:srgbClr val="FFFFFF"/>
                </a:solidFill>
                <a:latin typeface="Lato"/>
                <a:ea typeface="Lato"/>
                <a:cs typeface="Lato"/>
                <a:sym typeface="Lato"/>
              </a:rPr>
              <a:t>Login page for local users</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Shape 207"/>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indent="0" lvl="0" marL="0">
              <a:spcBef>
                <a:spcPts val="0"/>
              </a:spcBef>
              <a:buNone/>
            </a:pPr>
            <a:r>
              <a:rPr lang="sv"/>
              <a:t>Administrator</a:t>
            </a:r>
          </a:p>
        </p:txBody>
      </p:sp>
      <p:sp>
        <p:nvSpPr>
          <p:cNvPr id="208" name="Shape 208"/>
          <p:cNvSpPr txBox="1"/>
          <p:nvPr>
            <p:ph idx="1" type="body"/>
          </p:nvPr>
        </p:nvSpPr>
        <p:spPr>
          <a:xfrm>
            <a:off x="1103600" y="1000500"/>
            <a:ext cx="7159200" cy="600600"/>
          </a:xfrm>
          <a:prstGeom prst="rect">
            <a:avLst/>
          </a:prstGeom>
        </p:spPr>
        <p:txBody>
          <a:bodyPr anchorCtr="0" anchor="t" bIns="91425" lIns="91425" rIns="91425" wrap="square" tIns="91425">
            <a:noAutofit/>
          </a:bodyPr>
          <a:lstStyle/>
          <a:p>
            <a:pPr indent="-330200" lvl="0" marL="457200">
              <a:spcBef>
                <a:spcPts val="0"/>
              </a:spcBef>
              <a:buSzPts val="1600"/>
              <a:buChar char="●"/>
            </a:pPr>
            <a:r>
              <a:rPr lang="sv" sz="1600">
                <a:solidFill>
                  <a:srgbClr val="FFFFFF"/>
                </a:solidFill>
              </a:rPr>
              <a:t>Add/remove/edit categories</a:t>
            </a:r>
          </a:p>
        </p:txBody>
      </p:sp>
      <p:sp>
        <p:nvSpPr>
          <p:cNvPr id="209" name="Shape 20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pic>
        <p:nvPicPr>
          <p:cNvPr id="210" name="Shape 210"/>
          <p:cNvPicPr preferRelativeResize="0"/>
          <p:nvPr/>
        </p:nvPicPr>
        <p:blipFill>
          <a:blip r:embed="rId3">
            <a:alphaModFix/>
          </a:blip>
          <a:stretch>
            <a:fillRect/>
          </a:stretch>
        </p:blipFill>
        <p:spPr>
          <a:xfrm>
            <a:off x="594612" y="1717175"/>
            <a:ext cx="7954776" cy="33396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Shape 215"/>
          <p:cNvSpPr txBox="1"/>
          <p:nvPr>
            <p:ph type="title"/>
          </p:nvPr>
        </p:nvSpPr>
        <p:spPr>
          <a:xfrm>
            <a:off x="1297500" y="393750"/>
            <a:ext cx="7038900" cy="914100"/>
          </a:xfrm>
          <a:prstGeom prst="rect">
            <a:avLst/>
          </a:prstGeom>
        </p:spPr>
        <p:txBody>
          <a:bodyPr anchorCtr="0" anchor="t" bIns="91425" lIns="91425" rIns="91425" wrap="square" tIns="91425">
            <a:noAutofit/>
          </a:bodyPr>
          <a:lstStyle/>
          <a:p>
            <a:pPr indent="0" lvl="0" marL="0" rtl="0">
              <a:spcBef>
                <a:spcPts val="0"/>
              </a:spcBef>
              <a:buNone/>
            </a:pPr>
            <a:r>
              <a:rPr lang="sv"/>
              <a:t>Administrator</a:t>
            </a:r>
          </a:p>
        </p:txBody>
      </p:sp>
      <p:sp>
        <p:nvSpPr>
          <p:cNvPr id="216" name="Shape 216"/>
          <p:cNvSpPr txBox="1"/>
          <p:nvPr>
            <p:ph idx="1" type="body"/>
          </p:nvPr>
        </p:nvSpPr>
        <p:spPr>
          <a:xfrm>
            <a:off x="1177200" y="1070250"/>
            <a:ext cx="7159200" cy="600600"/>
          </a:xfrm>
          <a:prstGeom prst="rect">
            <a:avLst/>
          </a:prstGeom>
        </p:spPr>
        <p:txBody>
          <a:bodyPr anchorCtr="0" anchor="t" bIns="91425" lIns="91425" rIns="91425" wrap="square" tIns="91425">
            <a:noAutofit/>
          </a:bodyPr>
          <a:lstStyle/>
          <a:p>
            <a:pPr indent="-330200" lvl="0" marL="457200" rtl="0">
              <a:spcBef>
                <a:spcPts val="0"/>
              </a:spcBef>
              <a:buSzPts val="1600"/>
              <a:buChar char="●"/>
            </a:pPr>
            <a:r>
              <a:rPr lang="sv" sz="1600">
                <a:solidFill>
                  <a:srgbClr val="FFFFFF"/>
                </a:solidFill>
              </a:rPr>
              <a:t>Add/remove/edit swimlanes</a:t>
            </a:r>
          </a:p>
        </p:txBody>
      </p:sp>
      <p:sp>
        <p:nvSpPr>
          <p:cNvPr id="217" name="Shape 21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sv"/>
              <a:t>‹#›</a:t>
            </a:fld>
          </a:p>
        </p:txBody>
      </p:sp>
      <p:pic>
        <p:nvPicPr>
          <p:cNvPr id="218" name="Shape 218"/>
          <p:cNvPicPr preferRelativeResize="0"/>
          <p:nvPr/>
        </p:nvPicPr>
        <p:blipFill>
          <a:blip r:embed="rId3">
            <a:alphaModFix/>
          </a:blip>
          <a:stretch>
            <a:fillRect/>
          </a:stretch>
        </p:blipFill>
        <p:spPr>
          <a:xfrm>
            <a:off x="648900" y="1670850"/>
            <a:ext cx="7846225" cy="33859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Shape 223"/>
          <p:cNvSpPr txBox="1"/>
          <p:nvPr>
            <p:ph type="title"/>
          </p:nvPr>
        </p:nvSpPr>
        <p:spPr>
          <a:xfrm>
            <a:off x="823850" y="2053000"/>
            <a:ext cx="4587000" cy="1148700"/>
          </a:xfrm>
          <a:prstGeom prst="rect">
            <a:avLst/>
          </a:prstGeom>
        </p:spPr>
        <p:txBody>
          <a:bodyPr anchorCtr="0" anchor="ctr" bIns="91425" lIns="91425" rIns="91425" wrap="square" tIns="91425">
            <a:noAutofit/>
          </a:bodyPr>
          <a:lstStyle/>
          <a:p>
            <a:pPr indent="0" lvl="0" marL="0" marR="0" rtl="0" algn="l">
              <a:lnSpc>
                <a:spcPct val="100000"/>
              </a:lnSpc>
              <a:spcBef>
                <a:spcPts val="0"/>
              </a:spcBef>
              <a:spcAft>
                <a:spcPts val="0"/>
              </a:spcAft>
              <a:buNone/>
            </a:pPr>
            <a:r>
              <a:rPr lang="sv"/>
              <a:t>Upcoming</a:t>
            </a:r>
            <a:r>
              <a:rPr lang="sv"/>
              <a:t> </a:t>
            </a:r>
            <a:r>
              <a:rPr lang="sv"/>
              <a:t>Implementation</a:t>
            </a:r>
          </a:p>
        </p:txBody>
      </p:sp>
      <p:sp>
        <p:nvSpPr>
          <p:cNvPr id="224" name="Shape 22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Shape 22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
        <p:nvSpPr>
          <p:cNvPr id="230" name="Shape 230"/>
          <p:cNvSpPr txBox="1"/>
          <p:nvPr>
            <p:ph idx="1" type="body"/>
          </p:nvPr>
        </p:nvSpPr>
        <p:spPr>
          <a:xfrm>
            <a:off x="1297500" y="613225"/>
            <a:ext cx="7038900" cy="3865500"/>
          </a:xfrm>
          <a:prstGeom prst="rect">
            <a:avLst/>
          </a:prstGeom>
        </p:spPr>
        <p:txBody>
          <a:bodyPr anchorCtr="0" anchor="t" bIns="91425" lIns="91425" rIns="91425" wrap="square" tIns="91425">
            <a:noAutofit/>
          </a:bodyPr>
          <a:lstStyle/>
          <a:p>
            <a:pPr indent="-330200" lvl="0" marL="457200" marR="0" rtl="0" algn="l">
              <a:lnSpc>
                <a:spcPct val="115000"/>
              </a:lnSpc>
              <a:spcBef>
                <a:spcPts val="0"/>
              </a:spcBef>
              <a:spcAft>
                <a:spcPts val="0"/>
              </a:spcAft>
              <a:buSzPts val="1600"/>
              <a:buChar char="●"/>
            </a:pPr>
            <a:r>
              <a:rPr lang="sv" sz="1600">
                <a:solidFill>
                  <a:srgbClr val="FFFFFF"/>
                </a:solidFill>
                <a:hlinkClick r:id="rId3"/>
              </a:rPr>
              <a:t>Create backend functionality for pulling artifacts from Teamforge</a:t>
            </a:r>
            <a:br>
              <a:rPr lang="sv" sz="1600">
                <a:solidFill>
                  <a:srgbClr val="FFFFFF"/>
                </a:solidFill>
              </a:rPr>
            </a:br>
          </a:p>
          <a:p>
            <a:pPr indent="-330200" lvl="0" marL="457200" marR="0" rtl="0" algn="l">
              <a:lnSpc>
                <a:spcPct val="115000"/>
              </a:lnSpc>
              <a:spcBef>
                <a:spcPts val="0"/>
              </a:spcBef>
              <a:spcAft>
                <a:spcPts val="0"/>
              </a:spcAft>
              <a:buClr>
                <a:srgbClr val="FFFFFF"/>
              </a:buClr>
              <a:buSzPts val="1600"/>
              <a:buChar char="●"/>
            </a:pPr>
            <a:r>
              <a:rPr lang="sv" sz="1600">
                <a:solidFill>
                  <a:srgbClr val="FFFFFF"/>
                </a:solidFill>
                <a:hlinkClick r:id="rId4"/>
              </a:rPr>
              <a:t>Add TeamForge login</a:t>
            </a:r>
            <a:br>
              <a:rPr lang="sv" sz="1600">
                <a:solidFill>
                  <a:srgbClr val="FFFFFF"/>
                </a:solidFill>
              </a:rPr>
            </a:br>
          </a:p>
          <a:p>
            <a:pPr indent="-330200" lvl="0" marL="457200" marR="0" rtl="0" algn="l">
              <a:lnSpc>
                <a:spcPct val="115000"/>
              </a:lnSpc>
              <a:spcBef>
                <a:spcPts val="0"/>
              </a:spcBef>
              <a:spcAft>
                <a:spcPts val="0"/>
              </a:spcAft>
              <a:buClr>
                <a:srgbClr val="FFFFFF"/>
              </a:buClr>
              <a:buSzPts val="1600"/>
              <a:buChar char="●"/>
            </a:pPr>
            <a:r>
              <a:rPr lang="sv" sz="1600">
                <a:solidFill>
                  <a:srgbClr val="FFFFFF"/>
                </a:solidFill>
                <a:hlinkClick r:id="rId5"/>
              </a:rPr>
              <a:t>Create kanban card</a:t>
            </a:r>
            <a:r>
              <a:rPr lang="sv" sz="1600">
                <a:solidFill>
                  <a:srgbClr val="FFFFFF"/>
                </a:solidFill>
              </a:rPr>
              <a:t> with its drag and drop functionality</a:t>
            </a:r>
            <a:br>
              <a:rPr lang="sv" sz="1600">
                <a:solidFill>
                  <a:srgbClr val="FFFFFF"/>
                </a:solidFill>
              </a:rPr>
            </a:br>
          </a:p>
          <a:p>
            <a:pPr indent="-330200" lvl="0" marL="457200" marR="0" rtl="0" algn="l">
              <a:lnSpc>
                <a:spcPct val="115000"/>
              </a:lnSpc>
              <a:spcBef>
                <a:spcPts val="0"/>
              </a:spcBef>
              <a:spcAft>
                <a:spcPts val="0"/>
              </a:spcAft>
              <a:buClr>
                <a:srgbClr val="FFFFFF"/>
              </a:buClr>
              <a:buSzPts val="1600"/>
              <a:buChar char="●"/>
            </a:pPr>
            <a:r>
              <a:rPr lang="sv" sz="1600">
                <a:solidFill>
                  <a:srgbClr val="FFFFFF"/>
                </a:solidFill>
              </a:rPr>
              <a:t>Create necessary migrations of artifacts, projects</a:t>
            </a:r>
            <a:br>
              <a:rPr lang="sv" sz="1600">
                <a:solidFill>
                  <a:srgbClr val="FFFFFF"/>
                </a:solidFill>
              </a:rPr>
            </a:br>
          </a:p>
          <a:p>
            <a:pPr indent="-330200" lvl="0" marL="457200" marR="0" rtl="0" algn="l">
              <a:lnSpc>
                <a:spcPct val="115000"/>
              </a:lnSpc>
              <a:spcBef>
                <a:spcPts val="0"/>
              </a:spcBef>
              <a:spcAft>
                <a:spcPts val="0"/>
              </a:spcAft>
              <a:buClr>
                <a:srgbClr val="FFFFFF"/>
              </a:buClr>
              <a:buSzPts val="1600"/>
              <a:buChar char="●"/>
            </a:pPr>
            <a:r>
              <a:rPr lang="sv" sz="1600">
                <a:solidFill>
                  <a:srgbClr val="FFFFFF"/>
                </a:solidFill>
              </a:rPr>
              <a:t>Validation and error handling</a:t>
            </a:r>
            <a:br>
              <a:rPr lang="sv" sz="1600">
                <a:solidFill>
                  <a:srgbClr val="FFFFFF"/>
                </a:solidFill>
              </a:rPr>
            </a:br>
          </a:p>
          <a:p>
            <a:pPr indent="-330200" lvl="0" marL="457200" marR="0" rtl="0" algn="l">
              <a:lnSpc>
                <a:spcPct val="115000"/>
              </a:lnSpc>
              <a:spcBef>
                <a:spcPts val="0"/>
              </a:spcBef>
              <a:spcAft>
                <a:spcPts val="0"/>
              </a:spcAft>
              <a:buClr>
                <a:srgbClr val="FFFFFF"/>
              </a:buClr>
              <a:buSzPts val="1600"/>
              <a:buChar char="●"/>
            </a:pPr>
            <a:r>
              <a:rPr lang="sv" sz="1600">
                <a:solidFill>
                  <a:srgbClr val="FFFFFF"/>
                </a:solidFill>
              </a:rPr>
              <a:t>Style </a:t>
            </a:r>
            <a:br>
              <a:rPr lang="sv" sz="1600">
                <a:solidFill>
                  <a:srgbClr val="FFFFFF"/>
                </a:solidFill>
              </a:rPr>
            </a:br>
          </a:p>
          <a:p>
            <a:pPr indent="-330200" lvl="0" marL="457200" marR="0" rtl="0" algn="l">
              <a:lnSpc>
                <a:spcPct val="115000"/>
              </a:lnSpc>
              <a:spcBef>
                <a:spcPts val="0"/>
              </a:spcBef>
              <a:spcAft>
                <a:spcPts val="1600"/>
              </a:spcAft>
              <a:buClr>
                <a:srgbClr val="FFFFFF"/>
              </a:buClr>
              <a:buSzPts val="1600"/>
              <a:buChar char="●"/>
            </a:pPr>
            <a:r>
              <a:rPr lang="sv" sz="1600">
                <a:solidFill>
                  <a:srgbClr val="FFFFFF"/>
                </a:solidFill>
              </a:rPr>
              <a:t>Testing</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Shape 235"/>
          <p:cNvSpPr txBox="1"/>
          <p:nvPr>
            <p:ph type="title"/>
          </p:nvPr>
        </p:nvSpPr>
        <p:spPr>
          <a:xfrm>
            <a:off x="823850" y="2053000"/>
            <a:ext cx="4587000" cy="1148700"/>
          </a:xfrm>
          <a:prstGeom prst="rect">
            <a:avLst/>
          </a:prstGeom>
        </p:spPr>
        <p:txBody>
          <a:bodyPr anchorCtr="0" anchor="ctr" bIns="91425" lIns="91425" rIns="91425" wrap="square" tIns="91425">
            <a:noAutofit/>
          </a:bodyPr>
          <a:lstStyle/>
          <a:p>
            <a:pPr indent="0" lvl="0" marL="0" rtl="0">
              <a:spcBef>
                <a:spcPts val="0"/>
              </a:spcBef>
              <a:buNone/>
            </a:pPr>
            <a:r>
              <a:rPr lang="sv"/>
              <a:t>Main design decisions</a:t>
            </a:r>
          </a:p>
        </p:txBody>
      </p:sp>
      <p:sp>
        <p:nvSpPr>
          <p:cNvPr id="236" name="Shape 236"/>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sv"/>
              <a:t>‹#›</a:t>
            </a:fld>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Shape 241"/>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pic>
        <p:nvPicPr>
          <p:cNvPr id="242" name="Shape 242"/>
          <p:cNvPicPr preferRelativeResize="0"/>
          <p:nvPr/>
        </p:nvPicPr>
        <p:blipFill>
          <a:blip r:embed="rId3">
            <a:alphaModFix/>
          </a:blip>
          <a:stretch>
            <a:fillRect/>
          </a:stretch>
        </p:blipFill>
        <p:spPr>
          <a:xfrm>
            <a:off x="3887825" y="119550"/>
            <a:ext cx="4416525" cy="4904400"/>
          </a:xfrm>
          <a:prstGeom prst="rect">
            <a:avLst/>
          </a:prstGeom>
          <a:noFill/>
          <a:ln>
            <a:noFill/>
          </a:ln>
        </p:spPr>
      </p:pic>
      <p:sp>
        <p:nvSpPr>
          <p:cNvPr id="243" name="Shape 243"/>
          <p:cNvSpPr txBox="1"/>
          <p:nvPr>
            <p:ph idx="4294967295" type="title"/>
          </p:nvPr>
        </p:nvSpPr>
        <p:spPr>
          <a:xfrm>
            <a:off x="153950" y="456925"/>
            <a:ext cx="7038900" cy="914100"/>
          </a:xfrm>
          <a:prstGeom prst="rect">
            <a:avLst/>
          </a:prstGeom>
        </p:spPr>
        <p:txBody>
          <a:bodyPr anchorCtr="0" anchor="t" bIns="91425" lIns="91425" rIns="91425" wrap="square" tIns="91425">
            <a:noAutofit/>
          </a:bodyPr>
          <a:lstStyle/>
          <a:p>
            <a:pPr indent="0" lvl="0" marL="0" rtl="0">
              <a:spcBef>
                <a:spcPts val="0"/>
              </a:spcBef>
              <a:buNone/>
            </a:pPr>
            <a:r>
              <a:rPr lang="sv"/>
              <a:t>System overview</a:t>
            </a:r>
          </a:p>
        </p:txBody>
      </p:sp>
      <p:sp>
        <p:nvSpPr>
          <p:cNvPr id="244" name="Shape 244"/>
          <p:cNvSpPr txBox="1"/>
          <p:nvPr>
            <p:ph idx="4294967295" type="title"/>
          </p:nvPr>
        </p:nvSpPr>
        <p:spPr>
          <a:xfrm>
            <a:off x="153950" y="1464625"/>
            <a:ext cx="3354600" cy="3497100"/>
          </a:xfrm>
          <a:prstGeom prst="rect">
            <a:avLst/>
          </a:prstGeom>
        </p:spPr>
        <p:txBody>
          <a:bodyPr anchorCtr="0" anchor="t" bIns="91425" lIns="91425" rIns="91425" wrap="square" tIns="91425">
            <a:noAutofit/>
          </a:bodyPr>
          <a:lstStyle/>
          <a:p>
            <a:pPr indent="-330200" lvl="0" marL="457200" rtl="0">
              <a:spcBef>
                <a:spcPts val="0"/>
              </a:spcBef>
              <a:spcAft>
                <a:spcPts val="0"/>
              </a:spcAft>
              <a:buSzPts val="1600"/>
              <a:buChar char="●"/>
            </a:pPr>
            <a:r>
              <a:rPr lang="sv" sz="1600"/>
              <a:t>Web based application - mobile responsive</a:t>
            </a:r>
            <a:br>
              <a:rPr lang="sv" sz="1600"/>
            </a:br>
          </a:p>
          <a:p>
            <a:pPr indent="-330200" lvl="0" marL="457200" rtl="0">
              <a:spcBef>
                <a:spcPts val="0"/>
              </a:spcBef>
              <a:spcAft>
                <a:spcPts val="0"/>
              </a:spcAft>
              <a:buSzPts val="1600"/>
              <a:buChar char="●"/>
            </a:pPr>
            <a:r>
              <a:rPr lang="sv" sz="1600"/>
              <a:t>Laravel framework - MVC Architecture</a:t>
            </a:r>
            <a:br>
              <a:rPr lang="sv" sz="1600"/>
            </a:br>
          </a:p>
          <a:p>
            <a:pPr indent="-330200" lvl="0" marL="457200" rtl="0">
              <a:spcBef>
                <a:spcPts val="0"/>
              </a:spcBef>
              <a:spcAft>
                <a:spcPts val="0"/>
              </a:spcAft>
              <a:buSzPts val="1600"/>
              <a:buChar char="●"/>
            </a:pPr>
            <a:r>
              <a:rPr lang="sv" sz="1600"/>
              <a:t>MySQL server for persistent data</a:t>
            </a:r>
            <a:br>
              <a:rPr lang="sv" sz="1600"/>
            </a:br>
          </a:p>
          <a:p>
            <a:pPr indent="-330200" lvl="0" marL="457200" rtl="0">
              <a:spcBef>
                <a:spcPts val="0"/>
              </a:spcBef>
              <a:buSzPts val="1600"/>
              <a:buChar char="●"/>
            </a:pPr>
            <a:r>
              <a:rPr lang="sv" sz="1600"/>
              <a:t>TeamForge’s REST API - Oauth2 for authentication</a:t>
            </a:r>
          </a:p>
          <a:p>
            <a:pPr indent="0" lvl="0" marL="0" rtl="0">
              <a:spcBef>
                <a:spcPts val="0"/>
              </a:spcBef>
              <a:buNone/>
            </a:pPr>
            <a:r>
              <a:t/>
            </a:r>
            <a:endParaRPr sz="16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Shape 24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pic>
        <p:nvPicPr>
          <p:cNvPr id="250" name="Shape 250"/>
          <p:cNvPicPr preferRelativeResize="0"/>
          <p:nvPr/>
        </p:nvPicPr>
        <p:blipFill>
          <a:blip r:embed="rId3">
            <a:alphaModFix/>
          </a:blip>
          <a:stretch>
            <a:fillRect/>
          </a:stretch>
        </p:blipFill>
        <p:spPr>
          <a:xfrm>
            <a:off x="758713" y="0"/>
            <a:ext cx="7626568" cy="5143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Shape 255"/>
          <p:cNvSpPr txBox="1"/>
          <p:nvPr>
            <p:ph type="title"/>
          </p:nvPr>
        </p:nvSpPr>
        <p:spPr>
          <a:xfrm>
            <a:off x="846575" y="429325"/>
            <a:ext cx="4587000" cy="1148700"/>
          </a:xfrm>
          <a:prstGeom prst="rect">
            <a:avLst/>
          </a:prstGeom>
        </p:spPr>
        <p:txBody>
          <a:bodyPr anchorCtr="0" anchor="ctr" bIns="91425" lIns="91425" rIns="91425" wrap="square" tIns="91425">
            <a:noAutofit/>
          </a:bodyPr>
          <a:lstStyle/>
          <a:p>
            <a:pPr indent="0" lvl="0" marL="0">
              <a:spcBef>
                <a:spcPts val="0"/>
              </a:spcBef>
              <a:buNone/>
            </a:pPr>
            <a:r>
              <a:rPr lang="sv"/>
              <a:t>Additional</a:t>
            </a:r>
            <a:r>
              <a:rPr lang="sv"/>
              <a:t> important points of system design</a:t>
            </a:r>
          </a:p>
        </p:txBody>
      </p:sp>
      <p:sp>
        <p:nvSpPr>
          <p:cNvPr id="256" name="Shape 256"/>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
        <p:nvSpPr>
          <p:cNvPr id="257" name="Shape 257"/>
          <p:cNvSpPr txBox="1"/>
          <p:nvPr>
            <p:ph type="title"/>
          </p:nvPr>
        </p:nvSpPr>
        <p:spPr>
          <a:xfrm>
            <a:off x="976250" y="2205400"/>
            <a:ext cx="4587000" cy="1148700"/>
          </a:xfrm>
          <a:prstGeom prst="rect">
            <a:avLst/>
          </a:prstGeom>
        </p:spPr>
        <p:txBody>
          <a:bodyPr anchorCtr="0" anchor="ctr" bIns="91425" lIns="91425" rIns="91425" wrap="square" tIns="91425">
            <a:noAutofit/>
          </a:bodyPr>
          <a:lstStyle/>
          <a:p>
            <a:pPr indent="-330200" lvl="0" marL="457200" rtl="0">
              <a:spcBef>
                <a:spcPts val="0"/>
              </a:spcBef>
              <a:spcAft>
                <a:spcPts val="0"/>
              </a:spcAft>
              <a:buSzPts val="1600"/>
              <a:buChar char="●"/>
            </a:pPr>
            <a:r>
              <a:rPr lang="sv" sz="1600"/>
              <a:t>Application security - fetching artefacts</a:t>
            </a:r>
            <a:br>
              <a:rPr lang="sv" sz="1600"/>
            </a:br>
          </a:p>
          <a:p>
            <a:pPr indent="-330200" lvl="0" marL="457200" rtl="0">
              <a:spcBef>
                <a:spcPts val="0"/>
              </a:spcBef>
              <a:buSzPts val="1600"/>
              <a:buChar char="●"/>
            </a:pPr>
            <a:r>
              <a:rPr lang="sv" sz="1600"/>
              <a:t>Synchronization and timing</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Shape 262"/>
          <p:cNvSpPr txBox="1"/>
          <p:nvPr>
            <p:ph type="title"/>
          </p:nvPr>
        </p:nvSpPr>
        <p:spPr>
          <a:xfrm>
            <a:off x="791775" y="1589250"/>
            <a:ext cx="4587000" cy="1965000"/>
          </a:xfrm>
          <a:prstGeom prst="rect">
            <a:avLst/>
          </a:prstGeom>
        </p:spPr>
        <p:txBody>
          <a:bodyPr anchorCtr="0" anchor="ctr" bIns="91425" lIns="91425" rIns="91425" wrap="square" tIns="91425">
            <a:noAutofit/>
          </a:bodyPr>
          <a:lstStyle/>
          <a:p>
            <a:pPr indent="0" lvl="0" marL="0" rtl="0">
              <a:spcBef>
                <a:spcPts val="0"/>
              </a:spcBef>
              <a:buNone/>
            </a:pPr>
            <a:r>
              <a:rPr lang="sv"/>
              <a:t>D</a:t>
            </a:r>
            <a:r>
              <a:rPr lang="sv"/>
              <a:t>etailed software design</a:t>
            </a:r>
          </a:p>
        </p:txBody>
      </p:sp>
      <p:sp>
        <p:nvSpPr>
          <p:cNvPr id="263" name="Shape 263"/>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Shape 141"/>
          <p:cNvSpPr txBox="1"/>
          <p:nvPr>
            <p:ph type="title"/>
          </p:nvPr>
        </p:nvSpPr>
        <p:spPr>
          <a:xfrm>
            <a:off x="823850" y="2053000"/>
            <a:ext cx="4587000" cy="1148700"/>
          </a:xfrm>
          <a:prstGeom prst="rect">
            <a:avLst/>
          </a:prstGeom>
        </p:spPr>
        <p:txBody>
          <a:bodyPr anchorCtr="0" anchor="ctr" bIns="91425" lIns="91425" rIns="91425" wrap="square" tIns="91425">
            <a:noAutofit/>
          </a:bodyPr>
          <a:lstStyle/>
          <a:p>
            <a:pPr indent="0" lvl="0" marL="0">
              <a:spcBef>
                <a:spcPts val="0"/>
              </a:spcBef>
              <a:buNone/>
            </a:pPr>
            <a:r>
              <a:rPr lang="sv"/>
              <a:t>Recap</a:t>
            </a:r>
          </a:p>
        </p:txBody>
      </p:sp>
      <p:sp>
        <p:nvSpPr>
          <p:cNvPr id="142" name="Shape 142"/>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sp>
        <p:nvSpPr>
          <p:cNvPr id="268" name="Shape 268"/>
          <p:cNvSpPr txBox="1"/>
          <p:nvPr>
            <p:ph type="title"/>
          </p:nvPr>
        </p:nvSpPr>
        <p:spPr>
          <a:xfrm>
            <a:off x="812075" y="287525"/>
            <a:ext cx="4587000" cy="1148700"/>
          </a:xfrm>
          <a:prstGeom prst="rect">
            <a:avLst/>
          </a:prstGeom>
        </p:spPr>
        <p:txBody>
          <a:bodyPr anchorCtr="0" anchor="ctr" bIns="91425" lIns="91425" rIns="91425" wrap="square" tIns="91425">
            <a:noAutofit/>
          </a:bodyPr>
          <a:lstStyle/>
          <a:p>
            <a:pPr indent="0" lvl="0" marL="0">
              <a:spcBef>
                <a:spcPts val="0"/>
              </a:spcBef>
              <a:buNone/>
            </a:pPr>
            <a:r>
              <a:rPr lang="sv"/>
              <a:t>MVC</a:t>
            </a:r>
          </a:p>
        </p:txBody>
      </p:sp>
      <p:sp>
        <p:nvSpPr>
          <p:cNvPr id="269" name="Shape 26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
        <p:nvSpPr>
          <p:cNvPr id="270" name="Shape 270"/>
          <p:cNvSpPr txBox="1"/>
          <p:nvPr/>
        </p:nvSpPr>
        <p:spPr>
          <a:xfrm>
            <a:off x="812075" y="1436225"/>
            <a:ext cx="6779400" cy="1542000"/>
          </a:xfrm>
          <a:prstGeom prst="rect">
            <a:avLst/>
          </a:prstGeom>
          <a:noFill/>
          <a:ln>
            <a:noFill/>
          </a:ln>
        </p:spPr>
        <p:txBody>
          <a:bodyPr anchorCtr="0" anchor="t" bIns="91425" lIns="91425" rIns="91425" wrap="square" tIns="91425">
            <a:noAutofit/>
          </a:bodyPr>
          <a:lstStyle/>
          <a:p>
            <a:pPr indent="-330200" lvl="0" marL="457200" rtl="0">
              <a:spcBef>
                <a:spcPts val="0"/>
              </a:spcBef>
              <a:spcAft>
                <a:spcPts val="0"/>
              </a:spcAft>
              <a:buClr>
                <a:srgbClr val="FFFFFF"/>
              </a:buClr>
              <a:buSzPts val="1600"/>
              <a:buChar char="●"/>
            </a:pPr>
            <a:r>
              <a:rPr lang="sv" sz="1600">
                <a:solidFill>
                  <a:schemeClr val="lt1"/>
                </a:solidFill>
                <a:latin typeface="Montserrat"/>
                <a:ea typeface="Montserrat"/>
                <a:cs typeface="Montserrat"/>
                <a:sym typeface="Montserrat"/>
              </a:rPr>
              <a:t>Divides application into three parts:</a:t>
            </a:r>
          </a:p>
          <a:p>
            <a:pPr indent="-330200" lvl="1" marL="914400" rtl="0">
              <a:spcBef>
                <a:spcPts val="0"/>
              </a:spcBef>
              <a:spcAft>
                <a:spcPts val="0"/>
              </a:spcAft>
              <a:buClr>
                <a:srgbClr val="FFFFFF"/>
              </a:buClr>
              <a:buSzPts val="1600"/>
              <a:buChar char="○"/>
            </a:pPr>
            <a:r>
              <a:rPr lang="sv" sz="1600">
                <a:solidFill>
                  <a:schemeClr val="lt1"/>
                </a:solidFill>
                <a:latin typeface="Montserrat"/>
                <a:ea typeface="Montserrat"/>
                <a:cs typeface="Montserrat"/>
                <a:sym typeface="Montserrat"/>
              </a:rPr>
              <a:t>Model</a:t>
            </a:r>
          </a:p>
          <a:p>
            <a:pPr indent="-330200" lvl="1" marL="914400" rtl="0">
              <a:spcBef>
                <a:spcPts val="0"/>
              </a:spcBef>
              <a:spcAft>
                <a:spcPts val="0"/>
              </a:spcAft>
              <a:buClr>
                <a:srgbClr val="FFFFFF"/>
              </a:buClr>
              <a:buSzPts val="1600"/>
              <a:buChar char="○"/>
            </a:pPr>
            <a:r>
              <a:rPr lang="sv" sz="1600">
                <a:solidFill>
                  <a:schemeClr val="lt1"/>
                </a:solidFill>
                <a:latin typeface="Montserrat"/>
                <a:ea typeface="Montserrat"/>
                <a:cs typeface="Montserrat"/>
                <a:sym typeface="Montserrat"/>
              </a:rPr>
              <a:t>View</a:t>
            </a:r>
          </a:p>
          <a:p>
            <a:pPr indent="-330200" lvl="1" marL="914400" rtl="0">
              <a:spcBef>
                <a:spcPts val="0"/>
              </a:spcBef>
              <a:buClr>
                <a:srgbClr val="FFFFFF"/>
              </a:buClr>
              <a:buSzPts val="1600"/>
              <a:buChar char="○"/>
            </a:pPr>
            <a:r>
              <a:rPr lang="sv" sz="1600">
                <a:solidFill>
                  <a:schemeClr val="lt1"/>
                </a:solidFill>
                <a:latin typeface="Montserrat"/>
                <a:ea typeface="Montserrat"/>
                <a:cs typeface="Montserrat"/>
                <a:sym typeface="Montserrat"/>
              </a:rPr>
              <a:t>Controller</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Shape 275"/>
          <p:cNvSpPr txBox="1"/>
          <p:nvPr>
            <p:ph type="title"/>
          </p:nvPr>
        </p:nvSpPr>
        <p:spPr>
          <a:xfrm>
            <a:off x="823850" y="275750"/>
            <a:ext cx="4587000" cy="1148700"/>
          </a:xfrm>
          <a:prstGeom prst="rect">
            <a:avLst/>
          </a:prstGeom>
        </p:spPr>
        <p:txBody>
          <a:bodyPr anchorCtr="0" anchor="ctr" bIns="91425" lIns="91425" rIns="91425" wrap="square" tIns="91425">
            <a:noAutofit/>
          </a:bodyPr>
          <a:lstStyle/>
          <a:p>
            <a:pPr indent="0" lvl="0" marL="0" rtl="0">
              <a:spcBef>
                <a:spcPts val="0"/>
              </a:spcBef>
              <a:buNone/>
            </a:pPr>
            <a:r>
              <a:rPr lang="sv"/>
              <a:t>Model-View-Controller</a:t>
            </a:r>
          </a:p>
        </p:txBody>
      </p:sp>
      <p:sp>
        <p:nvSpPr>
          <p:cNvPr id="276" name="Shape 276"/>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sv"/>
              <a:t>‹#›</a:t>
            </a:fld>
          </a:p>
        </p:txBody>
      </p:sp>
      <p:sp>
        <p:nvSpPr>
          <p:cNvPr id="277" name="Shape 277"/>
          <p:cNvSpPr txBox="1"/>
          <p:nvPr/>
        </p:nvSpPr>
        <p:spPr>
          <a:xfrm>
            <a:off x="823850" y="3203075"/>
            <a:ext cx="6779400" cy="1294800"/>
          </a:xfrm>
          <a:prstGeom prst="rect">
            <a:avLst/>
          </a:prstGeom>
          <a:noFill/>
          <a:ln>
            <a:noFill/>
          </a:ln>
        </p:spPr>
        <p:txBody>
          <a:bodyPr anchorCtr="0" anchor="t" bIns="91425" lIns="91425" rIns="91425" wrap="square" tIns="91425">
            <a:noAutofit/>
          </a:bodyPr>
          <a:lstStyle/>
          <a:p>
            <a:pPr indent="-330200" lvl="0" marL="457200" marR="0" rtl="0" algn="l">
              <a:lnSpc>
                <a:spcPct val="100000"/>
              </a:lnSpc>
              <a:spcBef>
                <a:spcPts val="0"/>
              </a:spcBef>
              <a:spcAft>
                <a:spcPts val="0"/>
              </a:spcAft>
              <a:buClr>
                <a:srgbClr val="FFFFFF"/>
              </a:buClr>
              <a:buSzPts val="1600"/>
              <a:buChar char="●"/>
            </a:pPr>
            <a:r>
              <a:rPr lang="sv" sz="1600">
                <a:solidFill>
                  <a:schemeClr val="lt1"/>
                </a:solidFill>
                <a:latin typeface="Montserrat"/>
                <a:ea typeface="Montserrat"/>
                <a:cs typeface="Montserrat"/>
                <a:sym typeface="Montserrat"/>
              </a:rPr>
              <a:t>Views:</a:t>
            </a:r>
          </a:p>
          <a:p>
            <a:pPr indent="-330200" lvl="1" marL="914400" marR="0" rtl="0" algn="l">
              <a:lnSpc>
                <a:spcPct val="100000"/>
              </a:lnSpc>
              <a:spcBef>
                <a:spcPts val="0"/>
              </a:spcBef>
              <a:spcAft>
                <a:spcPts val="0"/>
              </a:spcAft>
              <a:buClr>
                <a:srgbClr val="FFFFFF"/>
              </a:buClr>
              <a:buSzPts val="1600"/>
              <a:buChar char="○"/>
            </a:pPr>
            <a:r>
              <a:rPr lang="sv" sz="1600">
                <a:solidFill>
                  <a:schemeClr val="lt1"/>
                </a:solidFill>
                <a:latin typeface="Montserrat"/>
                <a:ea typeface="Montserrat"/>
                <a:cs typeface="Montserrat"/>
                <a:sym typeface="Montserrat"/>
              </a:rPr>
              <a:t>Login</a:t>
            </a:r>
          </a:p>
          <a:p>
            <a:pPr indent="-330200" lvl="1" marL="914400" marR="0" rtl="0" algn="l">
              <a:lnSpc>
                <a:spcPct val="100000"/>
              </a:lnSpc>
              <a:spcBef>
                <a:spcPts val="0"/>
              </a:spcBef>
              <a:spcAft>
                <a:spcPts val="0"/>
              </a:spcAft>
              <a:buClr>
                <a:srgbClr val="FFFFFF"/>
              </a:buClr>
              <a:buSzPts val="1600"/>
              <a:buChar char="○"/>
            </a:pPr>
            <a:r>
              <a:rPr lang="sv" sz="1600">
                <a:solidFill>
                  <a:schemeClr val="lt1"/>
                </a:solidFill>
                <a:latin typeface="Montserrat"/>
                <a:ea typeface="Montserrat"/>
                <a:cs typeface="Montserrat"/>
                <a:sym typeface="Montserrat"/>
              </a:rPr>
              <a:t>Managing Swimlanes</a:t>
            </a:r>
          </a:p>
          <a:p>
            <a:pPr indent="-330200" lvl="1" marL="914400" marR="0" rtl="0" algn="l">
              <a:lnSpc>
                <a:spcPct val="100000"/>
              </a:lnSpc>
              <a:spcBef>
                <a:spcPts val="0"/>
              </a:spcBef>
              <a:spcAft>
                <a:spcPts val="0"/>
              </a:spcAft>
              <a:buClr>
                <a:srgbClr val="FFFFFF"/>
              </a:buClr>
              <a:buSzPts val="1600"/>
              <a:buChar char="○"/>
            </a:pPr>
            <a:r>
              <a:rPr lang="sv" sz="1600">
                <a:solidFill>
                  <a:schemeClr val="lt1"/>
                </a:solidFill>
                <a:latin typeface="Montserrat"/>
                <a:ea typeface="Montserrat"/>
                <a:cs typeface="Montserrat"/>
                <a:sym typeface="Montserrat"/>
              </a:rPr>
              <a:t>Managing Categories</a:t>
            </a:r>
          </a:p>
        </p:txBody>
      </p:sp>
      <p:sp>
        <p:nvSpPr>
          <p:cNvPr id="278" name="Shape 278"/>
          <p:cNvSpPr txBox="1"/>
          <p:nvPr/>
        </p:nvSpPr>
        <p:spPr>
          <a:xfrm>
            <a:off x="823850" y="1583975"/>
            <a:ext cx="6779400" cy="1294800"/>
          </a:xfrm>
          <a:prstGeom prst="rect">
            <a:avLst/>
          </a:prstGeom>
          <a:noFill/>
          <a:ln>
            <a:noFill/>
          </a:ln>
        </p:spPr>
        <p:txBody>
          <a:bodyPr anchorCtr="0" anchor="t" bIns="91425" lIns="91425" rIns="91425" wrap="square" tIns="91425">
            <a:noAutofit/>
          </a:bodyPr>
          <a:lstStyle/>
          <a:p>
            <a:pPr indent="-330200" lvl="0" marL="457200" marR="0" rtl="0" algn="l">
              <a:lnSpc>
                <a:spcPct val="100000"/>
              </a:lnSpc>
              <a:spcBef>
                <a:spcPts val="0"/>
              </a:spcBef>
              <a:spcAft>
                <a:spcPts val="0"/>
              </a:spcAft>
              <a:buClr>
                <a:srgbClr val="FFFFFF"/>
              </a:buClr>
              <a:buSzPts val="1600"/>
              <a:buChar char="●"/>
            </a:pPr>
            <a:r>
              <a:rPr lang="sv" sz="1600">
                <a:solidFill>
                  <a:schemeClr val="lt1"/>
                </a:solidFill>
                <a:latin typeface="Montserrat"/>
                <a:ea typeface="Montserrat"/>
                <a:cs typeface="Montserrat"/>
                <a:sym typeface="Montserrat"/>
              </a:rPr>
              <a:t>Models:</a:t>
            </a:r>
          </a:p>
          <a:p>
            <a:pPr indent="-330200" lvl="1" marL="914400" marR="0" rtl="0" algn="l">
              <a:lnSpc>
                <a:spcPct val="100000"/>
              </a:lnSpc>
              <a:spcBef>
                <a:spcPts val="0"/>
              </a:spcBef>
              <a:spcAft>
                <a:spcPts val="0"/>
              </a:spcAft>
              <a:buClr>
                <a:srgbClr val="FFFFFF"/>
              </a:buClr>
              <a:buSzPts val="1600"/>
              <a:buChar char="○"/>
            </a:pPr>
            <a:r>
              <a:rPr lang="sv" sz="1600">
                <a:solidFill>
                  <a:schemeClr val="lt1"/>
                </a:solidFill>
                <a:latin typeface="Montserrat"/>
                <a:ea typeface="Montserrat"/>
                <a:cs typeface="Montserrat"/>
                <a:sym typeface="Montserrat"/>
              </a:rPr>
              <a:t>Card</a:t>
            </a:r>
          </a:p>
          <a:p>
            <a:pPr indent="-330200" lvl="1" marL="914400" marR="0" rtl="0" algn="l">
              <a:lnSpc>
                <a:spcPct val="100000"/>
              </a:lnSpc>
              <a:spcBef>
                <a:spcPts val="0"/>
              </a:spcBef>
              <a:spcAft>
                <a:spcPts val="0"/>
              </a:spcAft>
              <a:buClr>
                <a:srgbClr val="FFFFFF"/>
              </a:buClr>
              <a:buSzPts val="1600"/>
              <a:buChar char="○"/>
            </a:pPr>
            <a:r>
              <a:rPr lang="sv" sz="1600">
                <a:solidFill>
                  <a:schemeClr val="lt1"/>
                </a:solidFill>
                <a:latin typeface="Montserrat"/>
                <a:ea typeface="Montserrat"/>
                <a:cs typeface="Montserrat"/>
                <a:sym typeface="Montserrat"/>
              </a:rPr>
              <a:t>Swimlane</a:t>
            </a:r>
          </a:p>
          <a:p>
            <a:pPr indent="-330200" lvl="1" marL="914400" marR="0" rtl="0" algn="l">
              <a:lnSpc>
                <a:spcPct val="100000"/>
              </a:lnSpc>
              <a:spcBef>
                <a:spcPts val="0"/>
              </a:spcBef>
              <a:spcAft>
                <a:spcPts val="0"/>
              </a:spcAft>
              <a:buClr>
                <a:srgbClr val="FFFFFF"/>
              </a:buClr>
              <a:buSzPts val="1600"/>
              <a:buChar char="○"/>
            </a:pPr>
            <a:r>
              <a:rPr lang="sv" sz="1600">
                <a:solidFill>
                  <a:schemeClr val="lt1"/>
                </a:solidFill>
                <a:latin typeface="Montserrat"/>
                <a:ea typeface="Montserrat"/>
                <a:cs typeface="Montserrat"/>
                <a:sym typeface="Montserrat"/>
              </a:rPr>
              <a:t>Category</a:t>
            </a:r>
          </a:p>
          <a:p>
            <a:pPr indent="-330200" lvl="1" marL="914400" marR="0" rtl="0" algn="l">
              <a:lnSpc>
                <a:spcPct val="100000"/>
              </a:lnSpc>
              <a:spcBef>
                <a:spcPts val="0"/>
              </a:spcBef>
              <a:spcAft>
                <a:spcPts val="0"/>
              </a:spcAft>
              <a:buClr>
                <a:srgbClr val="FFFFFF"/>
              </a:buClr>
              <a:buSzPts val="1600"/>
              <a:buChar char="○"/>
            </a:pPr>
            <a:r>
              <a:rPr lang="sv" sz="1600">
                <a:solidFill>
                  <a:schemeClr val="lt1"/>
                </a:solidFill>
                <a:latin typeface="Montserrat"/>
                <a:ea typeface="Montserrat"/>
                <a:cs typeface="Montserrat"/>
                <a:sym typeface="Montserrat"/>
              </a:rPr>
              <a:t>User</a:t>
            </a: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Shape 283"/>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pic>
        <p:nvPicPr>
          <p:cNvPr id="284" name="Shape 284"/>
          <p:cNvPicPr preferRelativeResize="0"/>
          <p:nvPr/>
        </p:nvPicPr>
        <p:blipFill>
          <a:blip r:embed="rId3">
            <a:alphaModFix/>
          </a:blip>
          <a:stretch>
            <a:fillRect/>
          </a:stretch>
        </p:blipFill>
        <p:spPr>
          <a:xfrm>
            <a:off x="68312" y="167937"/>
            <a:ext cx="9007376" cy="480762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Shape 28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pic>
        <p:nvPicPr>
          <p:cNvPr id="290" name="Shape 290"/>
          <p:cNvPicPr preferRelativeResize="0"/>
          <p:nvPr/>
        </p:nvPicPr>
        <p:blipFill>
          <a:blip r:embed="rId3">
            <a:alphaModFix/>
          </a:blip>
          <a:stretch>
            <a:fillRect/>
          </a:stretch>
        </p:blipFill>
        <p:spPr>
          <a:xfrm>
            <a:off x="1917900" y="152400"/>
            <a:ext cx="4896218" cy="48387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Shape 295"/>
          <p:cNvSpPr txBox="1"/>
          <p:nvPr>
            <p:ph type="title"/>
          </p:nvPr>
        </p:nvSpPr>
        <p:spPr>
          <a:xfrm>
            <a:off x="839800" y="179000"/>
            <a:ext cx="4587000" cy="758100"/>
          </a:xfrm>
          <a:prstGeom prst="rect">
            <a:avLst/>
          </a:prstGeom>
        </p:spPr>
        <p:txBody>
          <a:bodyPr anchorCtr="0" anchor="ctr" bIns="91425" lIns="91425" rIns="91425" wrap="square" tIns="91425">
            <a:noAutofit/>
          </a:bodyPr>
          <a:lstStyle/>
          <a:p>
            <a:pPr indent="0" lvl="0" marL="0" rtl="0">
              <a:spcBef>
                <a:spcPts val="0"/>
              </a:spcBef>
              <a:buNone/>
            </a:pPr>
            <a:r>
              <a:rPr lang="sv"/>
              <a:t>GUI</a:t>
            </a:r>
          </a:p>
        </p:txBody>
      </p:sp>
      <p:sp>
        <p:nvSpPr>
          <p:cNvPr id="296" name="Shape 296"/>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
        <p:nvSpPr>
          <p:cNvPr id="297" name="Shape 297"/>
          <p:cNvSpPr txBox="1"/>
          <p:nvPr>
            <p:ph type="title"/>
          </p:nvPr>
        </p:nvSpPr>
        <p:spPr>
          <a:xfrm>
            <a:off x="839800" y="770000"/>
            <a:ext cx="4587000" cy="3893100"/>
          </a:xfrm>
          <a:prstGeom prst="rect">
            <a:avLst/>
          </a:prstGeom>
        </p:spPr>
        <p:txBody>
          <a:bodyPr anchorCtr="0" anchor="ctr" bIns="91425" lIns="91425" rIns="91425" wrap="square" tIns="91425">
            <a:noAutofit/>
          </a:bodyPr>
          <a:lstStyle/>
          <a:p>
            <a:pPr indent="-342900" lvl="0" marL="457200" rtl="0">
              <a:spcBef>
                <a:spcPts val="0"/>
              </a:spcBef>
              <a:spcAft>
                <a:spcPts val="0"/>
              </a:spcAft>
              <a:buSzPts val="1800"/>
              <a:buChar char="●"/>
            </a:pPr>
            <a:r>
              <a:rPr lang="sv" sz="1800"/>
              <a:t>Simple design - Material Kit by Creative Tim</a:t>
            </a:r>
            <a:br>
              <a:rPr lang="sv" sz="1800"/>
            </a:br>
          </a:p>
          <a:p>
            <a:pPr indent="-342900" lvl="0" marL="457200" rtl="0">
              <a:spcBef>
                <a:spcPts val="0"/>
              </a:spcBef>
              <a:spcAft>
                <a:spcPts val="0"/>
              </a:spcAft>
              <a:buSzPts val="1800"/>
              <a:buChar char="●"/>
            </a:pPr>
            <a:r>
              <a:rPr lang="sv" sz="1800"/>
              <a:t>Small number of web site pages</a:t>
            </a:r>
            <a:br>
              <a:rPr lang="sv" sz="1800"/>
            </a:br>
          </a:p>
          <a:p>
            <a:pPr indent="-342900" lvl="0" marL="457200" rtl="0">
              <a:spcBef>
                <a:spcPts val="0"/>
              </a:spcBef>
              <a:buSzPts val="1800"/>
              <a:buChar char="●"/>
            </a:pPr>
            <a:r>
              <a:rPr lang="sv" sz="1800"/>
              <a:t>One major functionality</a:t>
            </a: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Shape 302"/>
          <p:cNvSpPr txBox="1"/>
          <p:nvPr>
            <p:ph type="ctrTitle"/>
          </p:nvPr>
        </p:nvSpPr>
        <p:spPr>
          <a:xfrm>
            <a:off x="3537150" y="1578400"/>
            <a:ext cx="5017500" cy="1578900"/>
          </a:xfrm>
          <a:prstGeom prst="rect">
            <a:avLst/>
          </a:prstGeom>
        </p:spPr>
        <p:txBody>
          <a:bodyPr anchorCtr="0" anchor="t" bIns="91425" lIns="91425" rIns="91425" wrap="square" tIns="91425">
            <a:noAutofit/>
          </a:bodyPr>
          <a:lstStyle/>
          <a:p>
            <a:pPr indent="0" lvl="0" marL="0">
              <a:spcBef>
                <a:spcPts val="0"/>
              </a:spcBef>
              <a:buNone/>
            </a:pPr>
            <a:r>
              <a:rPr lang="sv"/>
              <a:t>Questions?</a:t>
            </a:r>
          </a:p>
        </p:txBody>
      </p:sp>
      <p:sp>
        <p:nvSpPr>
          <p:cNvPr id="303" name="Shape 303"/>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Shape 147"/>
          <p:cNvSpPr txBox="1"/>
          <p:nvPr>
            <p:ph type="title"/>
          </p:nvPr>
        </p:nvSpPr>
        <p:spPr>
          <a:xfrm>
            <a:off x="0" y="0"/>
            <a:ext cx="9144000" cy="1243200"/>
          </a:xfrm>
          <a:prstGeom prst="rect">
            <a:avLst/>
          </a:prstGeom>
        </p:spPr>
        <p:txBody>
          <a:bodyPr anchorCtr="0" anchor="ctr" bIns="91425" lIns="91425" rIns="91425" wrap="square" tIns="91425">
            <a:noAutofit/>
          </a:bodyPr>
          <a:lstStyle/>
          <a:p>
            <a:pPr indent="0" lvl="0" marL="457200">
              <a:spcBef>
                <a:spcPts val="0"/>
              </a:spcBef>
              <a:buNone/>
            </a:pPr>
            <a:r>
              <a:rPr lang="sv"/>
              <a:t>Who are we?</a:t>
            </a:r>
          </a:p>
        </p:txBody>
      </p:sp>
      <p:pic>
        <p:nvPicPr>
          <p:cNvPr id="148" name="Shape 148"/>
          <p:cNvPicPr preferRelativeResize="0"/>
          <p:nvPr/>
        </p:nvPicPr>
        <p:blipFill>
          <a:blip r:embed="rId3">
            <a:alphaModFix/>
          </a:blip>
          <a:stretch>
            <a:fillRect/>
          </a:stretch>
        </p:blipFill>
        <p:spPr>
          <a:xfrm>
            <a:off x="152400" y="1272725"/>
            <a:ext cx="5786038" cy="3718377"/>
          </a:xfrm>
          <a:prstGeom prst="rect">
            <a:avLst/>
          </a:prstGeom>
          <a:noFill/>
          <a:ln>
            <a:noFill/>
          </a:ln>
        </p:spPr>
      </p:pic>
      <p:sp>
        <p:nvSpPr>
          <p:cNvPr id="149" name="Shape 14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Shape 154"/>
          <p:cNvSpPr txBox="1"/>
          <p:nvPr>
            <p:ph type="title"/>
          </p:nvPr>
        </p:nvSpPr>
        <p:spPr>
          <a:xfrm>
            <a:off x="0" y="0"/>
            <a:ext cx="9144000" cy="1222800"/>
          </a:xfrm>
          <a:prstGeom prst="rect">
            <a:avLst/>
          </a:prstGeom>
        </p:spPr>
        <p:txBody>
          <a:bodyPr anchorCtr="0" anchor="ctr" bIns="91425" lIns="91425" rIns="91425" wrap="square" tIns="91425">
            <a:noAutofit/>
          </a:bodyPr>
          <a:lstStyle/>
          <a:p>
            <a:pPr indent="0" lvl="0" marL="457200">
              <a:spcBef>
                <a:spcPts val="0"/>
              </a:spcBef>
              <a:buNone/>
            </a:pPr>
            <a:r>
              <a:rPr lang="sv"/>
              <a:t>Our Client</a:t>
            </a:r>
          </a:p>
        </p:txBody>
      </p:sp>
      <p:sp>
        <p:nvSpPr>
          <p:cNvPr id="155" name="Shape 155"/>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
        <p:nvSpPr>
          <p:cNvPr id="156" name="Shape 156"/>
          <p:cNvSpPr txBox="1"/>
          <p:nvPr/>
        </p:nvSpPr>
        <p:spPr>
          <a:xfrm>
            <a:off x="0" y="1222800"/>
            <a:ext cx="5601000" cy="3920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buNone/>
            </a:pPr>
            <a:r>
              <a:t/>
            </a:r>
            <a:endParaRPr sz="1600">
              <a:solidFill>
                <a:srgbClr val="FFFFFF"/>
              </a:solidFill>
              <a:latin typeface="Lato"/>
              <a:ea typeface="Lato"/>
              <a:cs typeface="Lato"/>
              <a:sym typeface="Lato"/>
            </a:endParaRPr>
          </a:p>
          <a:p>
            <a:pPr indent="-330200" lvl="0" marL="914400" rtl="0">
              <a:lnSpc>
                <a:spcPct val="115000"/>
              </a:lnSpc>
              <a:spcBef>
                <a:spcPts val="0"/>
              </a:spcBef>
              <a:spcAft>
                <a:spcPts val="0"/>
              </a:spcAft>
              <a:buClr>
                <a:srgbClr val="FFFFFF"/>
              </a:buClr>
              <a:buSzPts val="1600"/>
              <a:buFont typeface="Lato"/>
              <a:buChar char="●"/>
            </a:pPr>
            <a:r>
              <a:rPr lang="sv" sz="1600">
                <a:solidFill>
                  <a:srgbClr val="FFFFFF"/>
                </a:solidFill>
                <a:latin typeface="Lato"/>
                <a:ea typeface="Lato"/>
                <a:cs typeface="Lato"/>
                <a:sym typeface="Lato"/>
              </a:rPr>
              <a:t>ABB Ports</a:t>
            </a:r>
            <a:br>
              <a:rPr lang="sv" sz="1600">
                <a:solidFill>
                  <a:srgbClr val="FFFFFF"/>
                </a:solidFill>
                <a:latin typeface="Lato"/>
                <a:ea typeface="Lato"/>
                <a:cs typeface="Lato"/>
                <a:sym typeface="Lato"/>
              </a:rPr>
            </a:br>
          </a:p>
          <a:p>
            <a:pPr indent="-330200" lvl="0" marL="914400" rtl="0">
              <a:lnSpc>
                <a:spcPct val="115000"/>
              </a:lnSpc>
              <a:spcBef>
                <a:spcPts val="0"/>
              </a:spcBef>
              <a:spcAft>
                <a:spcPts val="0"/>
              </a:spcAft>
              <a:buClr>
                <a:srgbClr val="FFFFFF"/>
              </a:buClr>
              <a:buSzPts val="1600"/>
              <a:buFont typeface="Lato"/>
              <a:buChar char="●"/>
            </a:pPr>
            <a:r>
              <a:rPr lang="sv" sz="1600">
                <a:solidFill>
                  <a:srgbClr val="FFFFFF"/>
                </a:solidFill>
                <a:latin typeface="Lato"/>
                <a:ea typeface="Lato"/>
                <a:cs typeface="Lato"/>
                <a:sym typeface="Lato"/>
              </a:rPr>
              <a:t>Christoffer Holmstedt</a:t>
            </a:r>
            <a:br>
              <a:rPr lang="sv" sz="1600">
                <a:solidFill>
                  <a:srgbClr val="FFFFFF"/>
                </a:solidFill>
                <a:latin typeface="Lato"/>
                <a:ea typeface="Lato"/>
                <a:cs typeface="Lato"/>
                <a:sym typeface="Lato"/>
              </a:rPr>
            </a:br>
          </a:p>
          <a:p>
            <a:pPr indent="-330200" lvl="0" marL="914400" rtl="0">
              <a:spcBef>
                <a:spcPts val="0"/>
              </a:spcBef>
              <a:buClr>
                <a:srgbClr val="FFFFFF"/>
              </a:buClr>
              <a:buSzPts val="1600"/>
              <a:buFont typeface="Lato"/>
              <a:buChar char="●"/>
            </a:pPr>
            <a:r>
              <a:rPr lang="sv" sz="1600">
                <a:solidFill>
                  <a:srgbClr val="FFFFFF"/>
                </a:solidFill>
                <a:latin typeface="Lato"/>
                <a:ea typeface="Lato"/>
                <a:cs typeface="Lato"/>
                <a:sym typeface="Lato"/>
              </a:rPr>
              <a:t>TeamForge by CollabNet</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Shape 161"/>
          <p:cNvSpPr txBox="1"/>
          <p:nvPr>
            <p:ph type="title"/>
          </p:nvPr>
        </p:nvSpPr>
        <p:spPr>
          <a:xfrm>
            <a:off x="0" y="0"/>
            <a:ext cx="9144000" cy="1243200"/>
          </a:xfrm>
          <a:prstGeom prst="rect">
            <a:avLst/>
          </a:prstGeom>
        </p:spPr>
        <p:txBody>
          <a:bodyPr anchorCtr="0" anchor="ctr" bIns="91425" lIns="91425" rIns="91425" wrap="square" tIns="91425">
            <a:noAutofit/>
          </a:bodyPr>
          <a:lstStyle/>
          <a:p>
            <a:pPr indent="0" lvl="0" marL="457200">
              <a:spcBef>
                <a:spcPts val="0"/>
              </a:spcBef>
              <a:buNone/>
            </a:pPr>
            <a:r>
              <a:rPr lang="sv"/>
              <a:t>The Product</a:t>
            </a:r>
          </a:p>
        </p:txBody>
      </p:sp>
      <p:sp>
        <p:nvSpPr>
          <p:cNvPr id="162" name="Shape 162"/>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
        <p:nvSpPr>
          <p:cNvPr id="163" name="Shape 163"/>
          <p:cNvSpPr txBox="1"/>
          <p:nvPr/>
        </p:nvSpPr>
        <p:spPr>
          <a:xfrm>
            <a:off x="0" y="1222800"/>
            <a:ext cx="5601000" cy="3920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buNone/>
            </a:pPr>
            <a:r>
              <a:t/>
            </a:r>
            <a:endParaRPr sz="1600">
              <a:solidFill>
                <a:srgbClr val="FFFFFF"/>
              </a:solidFill>
              <a:latin typeface="Lato"/>
              <a:ea typeface="Lato"/>
              <a:cs typeface="Lato"/>
              <a:sym typeface="Lato"/>
            </a:endParaRPr>
          </a:p>
          <a:p>
            <a:pPr indent="-330200" lvl="0" marL="914400" rtl="0">
              <a:lnSpc>
                <a:spcPct val="115000"/>
              </a:lnSpc>
              <a:spcBef>
                <a:spcPts val="0"/>
              </a:spcBef>
              <a:spcAft>
                <a:spcPts val="0"/>
              </a:spcAft>
              <a:buClr>
                <a:srgbClr val="FFFFFF"/>
              </a:buClr>
              <a:buSzPts val="1600"/>
              <a:buFont typeface="Lato"/>
              <a:buChar char="●"/>
            </a:pPr>
            <a:r>
              <a:rPr lang="sv" sz="1600">
                <a:solidFill>
                  <a:srgbClr val="FFFFFF"/>
                </a:solidFill>
                <a:latin typeface="Lato"/>
                <a:ea typeface="Lato"/>
                <a:cs typeface="Lato"/>
                <a:sym typeface="Lato"/>
              </a:rPr>
              <a:t>Kanban Board</a:t>
            </a:r>
            <a:br>
              <a:rPr lang="sv" sz="1600">
                <a:solidFill>
                  <a:srgbClr val="FFFFFF"/>
                </a:solidFill>
                <a:latin typeface="Lato"/>
                <a:ea typeface="Lato"/>
                <a:cs typeface="Lato"/>
                <a:sym typeface="Lato"/>
              </a:rPr>
            </a:br>
          </a:p>
          <a:p>
            <a:pPr indent="-330200" lvl="0" marL="914400" rtl="0">
              <a:lnSpc>
                <a:spcPct val="115000"/>
              </a:lnSpc>
              <a:spcBef>
                <a:spcPts val="0"/>
              </a:spcBef>
              <a:spcAft>
                <a:spcPts val="0"/>
              </a:spcAft>
              <a:buClr>
                <a:srgbClr val="FFFFFF"/>
              </a:buClr>
              <a:buSzPts val="1600"/>
              <a:buFont typeface="Lato"/>
              <a:buChar char="●"/>
            </a:pPr>
            <a:r>
              <a:rPr lang="sv" sz="1600">
                <a:solidFill>
                  <a:srgbClr val="FFFFFF"/>
                </a:solidFill>
                <a:latin typeface="Lato"/>
                <a:ea typeface="Lato"/>
                <a:cs typeface="Lato"/>
                <a:sym typeface="Lato"/>
              </a:rPr>
              <a:t>Web Application</a:t>
            </a:r>
            <a:br>
              <a:rPr lang="sv" sz="1600">
                <a:solidFill>
                  <a:srgbClr val="FFFFFF"/>
                </a:solidFill>
                <a:latin typeface="Lato"/>
                <a:ea typeface="Lato"/>
                <a:cs typeface="Lato"/>
                <a:sym typeface="Lato"/>
              </a:rPr>
            </a:br>
          </a:p>
          <a:p>
            <a:pPr indent="-330200" lvl="0" marL="914400" rtl="0">
              <a:spcBef>
                <a:spcPts val="0"/>
              </a:spcBef>
              <a:spcAft>
                <a:spcPts val="0"/>
              </a:spcAft>
              <a:buClr>
                <a:srgbClr val="FFFFFF"/>
              </a:buClr>
              <a:buSzPts val="1600"/>
              <a:buFont typeface="Lato"/>
              <a:buChar char="●"/>
            </a:pPr>
            <a:r>
              <a:rPr lang="sv" sz="1600">
                <a:solidFill>
                  <a:schemeClr val="lt1"/>
                </a:solidFill>
                <a:latin typeface="Lato"/>
                <a:ea typeface="Lato"/>
                <a:cs typeface="Lato"/>
                <a:sym typeface="Lato"/>
              </a:rPr>
              <a:t>Connected with TeamForge</a:t>
            </a:r>
            <a:br>
              <a:rPr lang="sv" sz="1600">
                <a:solidFill>
                  <a:srgbClr val="FFFFFF"/>
                </a:solidFill>
                <a:latin typeface="Lato"/>
                <a:ea typeface="Lato"/>
                <a:cs typeface="Lato"/>
                <a:sym typeface="Lato"/>
              </a:rPr>
            </a:br>
          </a:p>
          <a:p>
            <a:pPr indent="-330200" lvl="0" marL="914400" rtl="0">
              <a:spcBef>
                <a:spcPts val="0"/>
              </a:spcBef>
              <a:spcAft>
                <a:spcPts val="0"/>
              </a:spcAft>
              <a:buClr>
                <a:srgbClr val="FFFFFF"/>
              </a:buClr>
              <a:buSzPts val="1600"/>
              <a:buFont typeface="Lato"/>
              <a:buChar char="●"/>
            </a:pPr>
            <a:r>
              <a:rPr lang="sv" sz="1600">
                <a:solidFill>
                  <a:srgbClr val="FFFFFF"/>
                </a:solidFill>
                <a:latin typeface="Lato"/>
                <a:ea typeface="Lato"/>
                <a:cs typeface="Lato"/>
                <a:sym typeface="Lato"/>
              </a:rPr>
              <a:t>Admin / User</a:t>
            </a:r>
            <a:br>
              <a:rPr lang="sv" sz="1600">
                <a:solidFill>
                  <a:srgbClr val="FFFFFF"/>
                </a:solidFill>
                <a:latin typeface="Lato"/>
                <a:ea typeface="Lato"/>
                <a:cs typeface="Lato"/>
                <a:sym typeface="Lato"/>
              </a:rPr>
            </a:br>
          </a:p>
          <a:p>
            <a:pPr indent="-330200" lvl="0" marL="914400" rtl="0">
              <a:spcBef>
                <a:spcPts val="0"/>
              </a:spcBef>
              <a:spcAft>
                <a:spcPts val="0"/>
              </a:spcAft>
              <a:buClr>
                <a:srgbClr val="FFFFFF"/>
              </a:buClr>
              <a:buSzPts val="1600"/>
              <a:buFont typeface="Lato"/>
              <a:buChar char="●"/>
            </a:pPr>
            <a:r>
              <a:rPr lang="sv" sz="1600">
                <a:solidFill>
                  <a:srgbClr val="FFFFFF"/>
                </a:solidFill>
                <a:latin typeface="Lato"/>
                <a:ea typeface="Lato"/>
                <a:cs typeface="Lato"/>
                <a:sym typeface="Lato"/>
              </a:rPr>
              <a:t>Authentication mainly through TeamForge</a:t>
            </a:r>
            <a:br>
              <a:rPr lang="sv" sz="1600">
                <a:solidFill>
                  <a:srgbClr val="FFFFFF"/>
                </a:solidFill>
                <a:latin typeface="Lato"/>
                <a:ea typeface="Lato"/>
                <a:cs typeface="Lato"/>
                <a:sym typeface="Lato"/>
              </a:rPr>
            </a:br>
          </a:p>
          <a:p>
            <a:pPr indent="-330200" lvl="0" marL="914400" rtl="0">
              <a:spcBef>
                <a:spcPts val="0"/>
              </a:spcBef>
              <a:buClr>
                <a:srgbClr val="FFFFFF"/>
              </a:buClr>
              <a:buSzPts val="1600"/>
              <a:buFont typeface="Lato"/>
              <a:buChar char="●"/>
            </a:pPr>
            <a:r>
              <a:rPr lang="sv" sz="1600">
                <a:solidFill>
                  <a:srgbClr val="FFFFFF"/>
                </a:solidFill>
                <a:latin typeface="Lato"/>
                <a:ea typeface="Lato"/>
                <a:cs typeface="Lato"/>
                <a:sym typeface="Lato"/>
              </a:rPr>
              <a:t>“Always” </a:t>
            </a:r>
            <a:r>
              <a:rPr lang="sv" sz="1600">
                <a:solidFill>
                  <a:srgbClr val="FFFFFF"/>
                </a:solidFill>
                <a:latin typeface="Lato"/>
                <a:ea typeface="Lato"/>
                <a:cs typeface="Lato"/>
                <a:sym typeface="Lato"/>
              </a:rPr>
              <a:t>available</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Shape 168"/>
          <p:cNvSpPr txBox="1"/>
          <p:nvPr>
            <p:ph idx="1" type="body"/>
          </p:nvPr>
        </p:nvSpPr>
        <p:spPr>
          <a:xfrm>
            <a:off x="812725" y="4305375"/>
            <a:ext cx="6936000" cy="523800"/>
          </a:xfrm>
          <a:prstGeom prst="rect">
            <a:avLst/>
          </a:prstGeom>
        </p:spPr>
        <p:txBody>
          <a:bodyPr anchorCtr="0" anchor="ctr" bIns="91425" lIns="91425" rIns="91425" wrap="square" tIns="91425">
            <a:noAutofit/>
          </a:bodyPr>
          <a:lstStyle/>
          <a:p>
            <a:pPr indent="0" lvl="0" marL="0">
              <a:spcBef>
                <a:spcPts val="0"/>
              </a:spcBef>
              <a:buNone/>
            </a:pPr>
            <a:r>
              <a:rPr lang="sv"/>
              <a:t>Taken from </a:t>
            </a:r>
            <a:r>
              <a:rPr lang="sv" u="sng">
                <a:solidFill>
                  <a:schemeClr val="hlink"/>
                </a:solidFill>
                <a:hlinkClick r:id="rId3"/>
              </a:rPr>
              <a:t>www.trello.com</a:t>
            </a:r>
            <a:r>
              <a:rPr lang="sv"/>
              <a:t> &amp; photoshopped</a:t>
            </a:r>
          </a:p>
        </p:txBody>
      </p:sp>
      <p:sp>
        <p:nvSpPr>
          <p:cNvPr id="169" name="Shape 16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pic>
        <p:nvPicPr>
          <p:cNvPr id="170" name="Shape 170"/>
          <p:cNvPicPr preferRelativeResize="0"/>
          <p:nvPr/>
        </p:nvPicPr>
        <p:blipFill>
          <a:blip r:embed="rId4">
            <a:alphaModFix/>
          </a:blip>
          <a:stretch>
            <a:fillRect/>
          </a:stretch>
        </p:blipFill>
        <p:spPr>
          <a:xfrm>
            <a:off x="663925" y="347113"/>
            <a:ext cx="7816150" cy="3571326"/>
          </a:xfrm>
          <a:prstGeom prst="rect">
            <a:avLst/>
          </a:prstGeom>
          <a:noFill/>
          <a:ln>
            <a:noFill/>
          </a:ln>
        </p:spPr>
      </p:pic>
      <p:cxnSp>
        <p:nvCxnSpPr>
          <p:cNvPr id="171" name="Shape 171"/>
          <p:cNvCxnSpPr/>
          <p:nvPr/>
        </p:nvCxnSpPr>
        <p:spPr>
          <a:xfrm>
            <a:off x="1282925" y="1597900"/>
            <a:ext cx="7192200" cy="0"/>
          </a:xfrm>
          <a:prstGeom prst="straightConnector1">
            <a:avLst/>
          </a:prstGeom>
          <a:noFill/>
          <a:ln cap="flat" cmpd="sng" w="9525">
            <a:solidFill>
              <a:srgbClr val="FF0000"/>
            </a:solidFill>
            <a:prstDash val="lgDash"/>
            <a:round/>
            <a:headEnd len="lg" w="lg" type="none"/>
            <a:tailEnd len="lg" w="lg" type="none"/>
          </a:ln>
        </p:spPr>
      </p:cxnSp>
      <p:cxnSp>
        <p:nvCxnSpPr>
          <p:cNvPr id="172" name="Shape 172"/>
          <p:cNvCxnSpPr/>
          <p:nvPr/>
        </p:nvCxnSpPr>
        <p:spPr>
          <a:xfrm>
            <a:off x="1330175" y="2571750"/>
            <a:ext cx="7149900" cy="0"/>
          </a:xfrm>
          <a:prstGeom prst="straightConnector1">
            <a:avLst/>
          </a:prstGeom>
          <a:noFill/>
          <a:ln cap="flat" cmpd="sng" w="9525">
            <a:solidFill>
              <a:srgbClr val="FF0000"/>
            </a:solidFill>
            <a:prstDash val="lgDash"/>
            <a:round/>
            <a:headEnd len="lg" w="lg" type="none"/>
            <a:tailEnd len="lg" w="lg" type="none"/>
          </a:ln>
        </p:spPr>
      </p:cxnSp>
      <p:sp>
        <p:nvSpPr>
          <p:cNvPr id="173" name="Shape 173"/>
          <p:cNvSpPr txBox="1"/>
          <p:nvPr/>
        </p:nvSpPr>
        <p:spPr>
          <a:xfrm>
            <a:off x="1282925" y="2889950"/>
            <a:ext cx="1265400" cy="393600"/>
          </a:xfrm>
          <a:prstGeom prst="rect">
            <a:avLst/>
          </a:prstGeom>
          <a:noFill/>
          <a:ln>
            <a:noFill/>
          </a:ln>
        </p:spPr>
        <p:txBody>
          <a:bodyPr anchorCtr="0" anchor="t" bIns="91425" lIns="91425" rIns="91425" wrap="square" tIns="91425">
            <a:noAutofit/>
          </a:bodyPr>
          <a:lstStyle/>
          <a:p>
            <a:pPr indent="0" lvl="0" marL="0">
              <a:spcBef>
                <a:spcPts val="0"/>
              </a:spcBef>
              <a:buNone/>
            </a:pPr>
            <a:r>
              <a:rPr lang="sv">
                <a:solidFill>
                  <a:srgbClr val="FFFFFF"/>
                </a:solidFill>
              </a:rPr>
              <a:t>Swimlane C</a:t>
            </a:r>
          </a:p>
        </p:txBody>
      </p:sp>
      <p:sp>
        <p:nvSpPr>
          <p:cNvPr id="174" name="Shape 174"/>
          <p:cNvSpPr txBox="1"/>
          <p:nvPr/>
        </p:nvSpPr>
        <p:spPr>
          <a:xfrm>
            <a:off x="1282925" y="1888013"/>
            <a:ext cx="1265400" cy="393600"/>
          </a:xfrm>
          <a:prstGeom prst="rect">
            <a:avLst/>
          </a:prstGeom>
          <a:noFill/>
          <a:ln>
            <a:noFill/>
          </a:ln>
        </p:spPr>
        <p:txBody>
          <a:bodyPr anchorCtr="0" anchor="t" bIns="91425" lIns="91425" rIns="91425" wrap="square" tIns="91425">
            <a:noAutofit/>
          </a:bodyPr>
          <a:lstStyle/>
          <a:p>
            <a:pPr indent="0" lvl="0" marL="0" rtl="0">
              <a:spcBef>
                <a:spcPts val="0"/>
              </a:spcBef>
              <a:buNone/>
            </a:pPr>
            <a:r>
              <a:rPr lang="sv">
                <a:solidFill>
                  <a:srgbClr val="FFFFFF"/>
                </a:solidFill>
              </a:rPr>
              <a:t>Swimlane B</a:t>
            </a:r>
          </a:p>
        </p:txBody>
      </p:sp>
      <p:sp>
        <p:nvSpPr>
          <p:cNvPr id="175" name="Shape 175"/>
          <p:cNvSpPr txBox="1"/>
          <p:nvPr/>
        </p:nvSpPr>
        <p:spPr>
          <a:xfrm>
            <a:off x="1282925" y="1008575"/>
            <a:ext cx="1265400" cy="393600"/>
          </a:xfrm>
          <a:prstGeom prst="rect">
            <a:avLst/>
          </a:prstGeom>
          <a:noFill/>
          <a:ln>
            <a:noFill/>
          </a:ln>
        </p:spPr>
        <p:txBody>
          <a:bodyPr anchorCtr="0" anchor="t" bIns="91425" lIns="91425" rIns="91425" wrap="square" tIns="91425">
            <a:noAutofit/>
          </a:bodyPr>
          <a:lstStyle/>
          <a:p>
            <a:pPr indent="0" lvl="0" marL="0" rtl="0">
              <a:spcBef>
                <a:spcPts val="0"/>
              </a:spcBef>
              <a:buNone/>
            </a:pPr>
            <a:r>
              <a:rPr lang="sv">
                <a:solidFill>
                  <a:srgbClr val="FFFFFF"/>
                </a:solidFill>
              </a:rPr>
              <a:t>Swimlane A</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Shape 180"/>
          <p:cNvSpPr txBox="1"/>
          <p:nvPr>
            <p:ph type="title"/>
          </p:nvPr>
        </p:nvSpPr>
        <p:spPr>
          <a:xfrm>
            <a:off x="0" y="0"/>
            <a:ext cx="9144000" cy="1220400"/>
          </a:xfrm>
          <a:prstGeom prst="rect">
            <a:avLst/>
          </a:prstGeom>
        </p:spPr>
        <p:txBody>
          <a:bodyPr anchorCtr="0" anchor="ctr" bIns="91425" lIns="91425" rIns="91425" wrap="square" tIns="91425">
            <a:noAutofit/>
          </a:bodyPr>
          <a:lstStyle/>
          <a:p>
            <a:pPr indent="0" lvl="0" marL="457200">
              <a:spcBef>
                <a:spcPts val="0"/>
              </a:spcBef>
              <a:buNone/>
            </a:pPr>
            <a:r>
              <a:rPr lang="sv"/>
              <a:t>Changes since last time</a:t>
            </a:r>
          </a:p>
        </p:txBody>
      </p:sp>
      <p:sp>
        <p:nvSpPr>
          <p:cNvPr id="181" name="Shape 181"/>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
        <p:nvSpPr>
          <p:cNvPr id="182" name="Shape 182"/>
          <p:cNvSpPr txBox="1"/>
          <p:nvPr/>
        </p:nvSpPr>
        <p:spPr>
          <a:xfrm>
            <a:off x="0" y="1222800"/>
            <a:ext cx="5601000" cy="3920700"/>
          </a:xfrm>
          <a:prstGeom prst="rect">
            <a:avLst/>
          </a:prstGeom>
          <a:noFill/>
          <a:ln>
            <a:noFill/>
          </a:ln>
        </p:spPr>
        <p:txBody>
          <a:bodyPr anchorCtr="0" anchor="t" bIns="91425" lIns="91425" rIns="91425" wrap="square" tIns="91425">
            <a:noAutofit/>
          </a:bodyPr>
          <a:lstStyle/>
          <a:p>
            <a:pPr indent="0" lvl="0" marL="0" rtl="0">
              <a:lnSpc>
                <a:spcPct val="115000"/>
              </a:lnSpc>
              <a:spcBef>
                <a:spcPts val="0"/>
              </a:spcBef>
              <a:buNone/>
            </a:pPr>
            <a:r>
              <a:t/>
            </a:r>
            <a:endParaRPr sz="1600">
              <a:solidFill>
                <a:srgbClr val="FFFFFF"/>
              </a:solidFill>
              <a:latin typeface="Lato"/>
              <a:ea typeface="Lato"/>
              <a:cs typeface="Lato"/>
              <a:sym typeface="Lato"/>
            </a:endParaRPr>
          </a:p>
          <a:p>
            <a:pPr indent="-330200" lvl="0" marL="914400" rtl="0">
              <a:spcBef>
                <a:spcPts val="0"/>
              </a:spcBef>
              <a:spcAft>
                <a:spcPts val="0"/>
              </a:spcAft>
              <a:buClr>
                <a:srgbClr val="FFFFFF"/>
              </a:buClr>
              <a:buSzPts val="1600"/>
              <a:buFont typeface="Lato"/>
              <a:buChar char="●"/>
            </a:pPr>
            <a:r>
              <a:rPr lang="sv" sz="1600">
                <a:solidFill>
                  <a:srgbClr val="FFFFFF"/>
                </a:solidFill>
                <a:latin typeface="Lato"/>
                <a:ea typeface="Lato"/>
                <a:cs typeface="Lato"/>
                <a:sym typeface="Lato"/>
              </a:rPr>
              <a:t>How artifacts are selected and imported</a:t>
            </a:r>
            <a:br>
              <a:rPr lang="sv" sz="1600">
                <a:solidFill>
                  <a:srgbClr val="FFFFFF"/>
                </a:solidFill>
                <a:latin typeface="Lato"/>
                <a:ea typeface="Lato"/>
                <a:cs typeface="Lato"/>
                <a:sym typeface="Lato"/>
              </a:rPr>
            </a:br>
          </a:p>
          <a:p>
            <a:pPr indent="-330200" lvl="0" marL="914400" rtl="0">
              <a:spcBef>
                <a:spcPts val="0"/>
              </a:spcBef>
              <a:buClr>
                <a:srgbClr val="FFFFFF"/>
              </a:buClr>
              <a:buSzPts val="1600"/>
              <a:buFont typeface="Lato"/>
              <a:buChar char="●"/>
            </a:pPr>
            <a:r>
              <a:rPr lang="sv" sz="1600">
                <a:solidFill>
                  <a:srgbClr val="FFFFFF"/>
                </a:solidFill>
                <a:latin typeface="Lato"/>
                <a:ea typeface="Lato"/>
                <a:cs typeface="Lato"/>
                <a:sym typeface="Lato"/>
              </a:rPr>
              <a:t>Authentication for Admins</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Shape 187"/>
          <p:cNvSpPr txBox="1"/>
          <p:nvPr>
            <p:ph type="title"/>
          </p:nvPr>
        </p:nvSpPr>
        <p:spPr>
          <a:xfrm>
            <a:off x="823850" y="2053000"/>
            <a:ext cx="4587000" cy="1148700"/>
          </a:xfrm>
          <a:prstGeom prst="rect">
            <a:avLst/>
          </a:prstGeom>
        </p:spPr>
        <p:txBody>
          <a:bodyPr anchorCtr="0" anchor="ctr" bIns="91425" lIns="91425" rIns="91425" wrap="square" tIns="91425">
            <a:noAutofit/>
          </a:bodyPr>
          <a:lstStyle/>
          <a:p>
            <a:pPr indent="0" lvl="0" marL="0">
              <a:spcBef>
                <a:spcPts val="0"/>
              </a:spcBef>
              <a:buNone/>
            </a:pPr>
            <a:r>
              <a:rPr lang="sv"/>
              <a:t>Implementation</a:t>
            </a:r>
            <a:r>
              <a:rPr lang="sv"/>
              <a:t> so far</a:t>
            </a:r>
          </a:p>
        </p:txBody>
      </p:sp>
      <p:sp>
        <p:nvSpPr>
          <p:cNvPr id="188" name="Shape 18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a:t>‹#›</a:t>
            </a:fld>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Shape 193"/>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sv" sz="1600"/>
              <a:t>‹#›</a:t>
            </a:fld>
          </a:p>
        </p:txBody>
      </p:sp>
      <p:sp>
        <p:nvSpPr>
          <p:cNvPr id="194" name="Shape 194"/>
          <p:cNvSpPr txBox="1"/>
          <p:nvPr>
            <p:ph idx="1" type="body"/>
          </p:nvPr>
        </p:nvSpPr>
        <p:spPr>
          <a:xfrm>
            <a:off x="1297500" y="1305725"/>
            <a:ext cx="7038900" cy="2997000"/>
          </a:xfrm>
          <a:prstGeom prst="rect">
            <a:avLst/>
          </a:prstGeom>
        </p:spPr>
        <p:txBody>
          <a:bodyPr anchorCtr="0" anchor="t" bIns="91425" lIns="91425" rIns="91425" wrap="square" tIns="91425">
            <a:noAutofit/>
          </a:bodyPr>
          <a:lstStyle/>
          <a:p>
            <a:pPr indent="-330200" lvl="0" marL="457200" rtl="0">
              <a:spcBef>
                <a:spcPts val="0"/>
              </a:spcBef>
              <a:spcAft>
                <a:spcPts val="0"/>
              </a:spcAft>
              <a:buSzPts val="1600"/>
              <a:buChar char="●"/>
            </a:pPr>
            <a:r>
              <a:rPr lang="sv" sz="1600"/>
              <a:t>Environment Setup (Laravel, MySQL)</a:t>
            </a:r>
            <a:br>
              <a:rPr lang="sv" sz="1600"/>
            </a:br>
          </a:p>
          <a:p>
            <a:pPr indent="-330200" lvl="0" marL="457200" rtl="0">
              <a:spcBef>
                <a:spcPts val="0"/>
              </a:spcBef>
              <a:spcAft>
                <a:spcPts val="0"/>
              </a:spcAft>
              <a:buSzPts val="1600"/>
              <a:buChar char="●"/>
            </a:pPr>
            <a:r>
              <a:rPr lang="sv" sz="1600"/>
              <a:t>TeamForge Server Setup</a:t>
            </a:r>
            <a:br>
              <a:rPr lang="sv" sz="1600"/>
            </a:br>
          </a:p>
          <a:p>
            <a:pPr indent="-330200" lvl="0" marL="457200" rtl="0">
              <a:spcBef>
                <a:spcPts val="0"/>
              </a:spcBef>
              <a:spcAft>
                <a:spcPts val="0"/>
              </a:spcAft>
              <a:buSzPts val="1600"/>
              <a:buChar char="●"/>
            </a:pPr>
            <a:r>
              <a:rPr lang="sv" sz="1600"/>
              <a:t>Styling</a:t>
            </a:r>
            <a:br>
              <a:rPr lang="sv" sz="1600"/>
            </a:br>
          </a:p>
          <a:p>
            <a:pPr indent="-330200" lvl="0" marL="457200" rtl="0">
              <a:spcBef>
                <a:spcPts val="0"/>
              </a:spcBef>
              <a:buSzPts val="1600"/>
              <a:buChar char="●"/>
            </a:pPr>
            <a:r>
              <a:rPr lang="sv" sz="1600"/>
              <a:t>Research about reusable functionalities</a:t>
            </a:r>
            <a:br>
              <a:rPr lang="sv" sz="1600"/>
            </a:br>
          </a:p>
          <a:p>
            <a:pPr indent="0" lvl="0" marL="0" rtl="0">
              <a:spcBef>
                <a:spcPts val="0"/>
              </a:spcBef>
              <a:buNone/>
            </a:pPr>
            <a:r>
              <a:t/>
            </a:r>
            <a:endParaRPr sz="1600"/>
          </a:p>
          <a:p>
            <a:pPr indent="0" lvl="0" marL="0">
              <a:spcBef>
                <a:spcPts val="0"/>
              </a:spcBef>
              <a:buNone/>
            </a:pPr>
            <a:r>
              <a:t/>
            </a:r>
            <a:endParaRPr sz="1600"/>
          </a:p>
        </p:txBody>
      </p:sp>
      <p:pic>
        <p:nvPicPr>
          <p:cNvPr id="195" name="Shape 195"/>
          <p:cNvPicPr preferRelativeResize="0"/>
          <p:nvPr/>
        </p:nvPicPr>
        <p:blipFill>
          <a:blip r:embed="rId3">
            <a:alphaModFix/>
          </a:blip>
          <a:stretch>
            <a:fillRect/>
          </a:stretch>
        </p:blipFill>
        <p:spPr>
          <a:xfrm>
            <a:off x="6436350" y="2586875"/>
            <a:ext cx="1664650" cy="1664650"/>
          </a:xfrm>
          <a:prstGeom prst="rect">
            <a:avLst/>
          </a:prstGeom>
          <a:noFill/>
          <a:ln>
            <a:noFill/>
          </a:ln>
        </p:spPr>
      </p:pic>
      <p:pic>
        <p:nvPicPr>
          <p:cNvPr id="196" name="Shape 196"/>
          <p:cNvPicPr preferRelativeResize="0"/>
          <p:nvPr/>
        </p:nvPicPr>
        <p:blipFill>
          <a:blip r:embed="rId4">
            <a:alphaModFix/>
          </a:blip>
          <a:stretch>
            <a:fillRect/>
          </a:stretch>
        </p:blipFill>
        <p:spPr>
          <a:xfrm>
            <a:off x="6330375" y="1091553"/>
            <a:ext cx="1664650" cy="118684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